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2"/>
  </p:sldMasterIdLst>
  <p:notesMasterIdLst>
    <p:notesMasterId r:id="rId35"/>
  </p:notesMasterIdLst>
  <p:handoutMasterIdLst>
    <p:handoutMasterId r:id="rId36"/>
  </p:handoutMasterIdLst>
  <p:sldIdLst>
    <p:sldId id="257" r:id="rId3"/>
    <p:sldId id="391" r:id="rId4"/>
    <p:sldId id="392" r:id="rId5"/>
    <p:sldId id="393" r:id="rId6"/>
    <p:sldId id="407" r:id="rId7"/>
    <p:sldId id="395" r:id="rId8"/>
    <p:sldId id="396" r:id="rId9"/>
    <p:sldId id="397" r:id="rId10"/>
    <p:sldId id="422" r:id="rId11"/>
    <p:sldId id="398" r:id="rId12"/>
    <p:sldId id="400" r:id="rId13"/>
    <p:sldId id="401" r:id="rId14"/>
    <p:sldId id="403" r:id="rId15"/>
    <p:sldId id="408" r:id="rId16"/>
    <p:sldId id="409" r:id="rId17"/>
    <p:sldId id="425" r:id="rId18"/>
    <p:sldId id="402" r:id="rId19"/>
    <p:sldId id="417" r:id="rId20"/>
    <p:sldId id="418" r:id="rId21"/>
    <p:sldId id="405" r:id="rId22"/>
    <p:sldId id="404" r:id="rId23"/>
    <p:sldId id="412" r:id="rId24"/>
    <p:sldId id="416" r:id="rId25"/>
    <p:sldId id="413" r:id="rId26"/>
    <p:sldId id="414" r:id="rId27"/>
    <p:sldId id="415" r:id="rId28"/>
    <p:sldId id="423" r:id="rId29"/>
    <p:sldId id="424" r:id="rId30"/>
    <p:sldId id="399" r:id="rId31"/>
    <p:sldId id="394" r:id="rId32"/>
    <p:sldId id="411" r:id="rId33"/>
    <p:sldId id="364" r:id="rId34"/>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chi Nayak" initials="R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6CE76-60C0-4560-9E73-0C9D2946097C}" v="1" dt="2024-09-26T04:06:46.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8" autoAdjust="0"/>
    <p:restoredTop sz="92267" autoAdjust="0"/>
  </p:normalViewPr>
  <p:slideViewPr>
    <p:cSldViewPr snapToGrid="0" showGuides="1">
      <p:cViewPr varScale="1">
        <p:scale>
          <a:sx n="79" d="100"/>
          <a:sy n="79" d="100"/>
        </p:scale>
        <p:origin x="749" y="72"/>
      </p:cViewPr>
      <p:guideLst>
        <p:guide orient="horz" pos="2160"/>
        <p:guide pos="3840"/>
      </p:guideLst>
    </p:cSldViewPr>
  </p:slideViewPr>
  <p:notesTextViewPr>
    <p:cViewPr>
      <p:scale>
        <a:sx n="3" d="2"/>
        <a:sy n="3" d="2"/>
      </p:scale>
      <p:origin x="0" y="0"/>
    </p:cViewPr>
  </p:notesTextViewPr>
  <p:sorterViewPr>
    <p:cViewPr>
      <p:scale>
        <a:sx n="100" d="100"/>
        <a:sy n="100" d="100"/>
      </p:scale>
      <p:origin x="0" y="63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ufik Edy Sutanto, M.Sc.Tech.,Ph.D" userId="012573cc-7230-4d80-9d32-62cda141001e" providerId="ADAL" clId="{1526CE76-60C0-4560-9E73-0C9D2946097C}"/>
    <pc:docChg chg="custSel modSld">
      <pc:chgData name="Taufik Edy Sutanto, M.Sc.Tech.,Ph.D" userId="012573cc-7230-4d80-9d32-62cda141001e" providerId="ADAL" clId="{1526CE76-60C0-4560-9E73-0C9D2946097C}" dt="2024-09-26T04:07:03.008" v="4" actId="20577"/>
      <pc:docMkLst>
        <pc:docMk/>
      </pc:docMkLst>
      <pc:sldChg chg="addSp delSp modSp mod">
        <pc:chgData name="Taufik Edy Sutanto, M.Sc.Tech.,Ph.D" userId="012573cc-7230-4d80-9d32-62cda141001e" providerId="ADAL" clId="{1526CE76-60C0-4560-9E73-0C9D2946097C}" dt="2024-09-26T04:06:49.503" v="3" actId="1076"/>
        <pc:sldMkLst>
          <pc:docMk/>
          <pc:sldMk cId="1756136185" sldId="257"/>
        </pc:sldMkLst>
        <pc:picChg chg="del">
          <ac:chgData name="Taufik Edy Sutanto, M.Sc.Tech.,Ph.D" userId="012573cc-7230-4d80-9d32-62cda141001e" providerId="ADAL" clId="{1526CE76-60C0-4560-9E73-0C9D2946097C}" dt="2024-09-26T04:06:24.392" v="0" actId="478"/>
          <ac:picMkLst>
            <pc:docMk/>
            <pc:sldMk cId="1756136185" sldId="257"/>
            <ac:picMk id="3" creationId="{EF535A1D-5CAF-34D8-30FD-FA5CC75F257A}"/>
          </ac:picMkLst>
        </pc:picChg>
        <pc:picChg chg="mod">
          <ac:chgData name="Taufik Edy Sutanto, M.Sc.Tech.,Ph.D" userId="012573cc-7230-4d80-9d32-62cda141001e" providerId="ADAL" clId="{1526CE76-60C0-4560-9E73-0C9D2946097C}" dt="2024-09-26T04:06:27.862" v="1" actId="1076"/>
          <ac:picMkLst>
            <pc:docMk/>
            <pc:sldMk cId="1756136185" sldId="257"/>
            <ac:picMk id="4" creationId="{AE853122-A56D-1A40-5FB5-BAD7C7603B38}"/>
          </ac:picMkLst>
        </pc:picChg>
        <pc:picChg chg="add mod">
          <ac:chgData name="Taufik Edy Sutanto, M.Sc.Tech.,Ph.D" userId="012573cc-7230-4d80-9d32-62cda141001e" providerId="ADAL" clId="{1526CE76-60C0-4560-9E73-0C9D2946097C}" dt="2024-09-26T04:06:49.503" v="3" actId="1076"/>
          <ac:picMkLst>
            <pc:docMk/>
            <pc:sldMk cId="1756136185" sldId="257"/>
            <ac:picMk id="7" creationId="{10FFC5BA-A017-8FB7-04AD-8B4F1AD8DC31}"/>
          </ac:picMkLst>
        </pc:picChg>
      </pc:sldChg>
      <pc:sldChg chg="modSp mod">
        <pc:chgData name="Taufik Edy Sutanto, M.Sc.Tech.,Ph.D" userId="012573cc-7230-4d80-9d32-62cda141001e" providerId="ADAL" clId="{1526CE76-60C0-4560-9E73-0C9D2946097C}" dt="2024-09-26T04:07:03.008" v="4" actId="20577"/>
        <pc:sldMkLst>
          <pc:docMk/>
          <pc:sldMk cId="2845065878" sldId="364"/>
        </pc:sldMkLst>
        <pc:spChg chg="mod">
          <ac:chgData name="Taufik Edy Sutanto, M.Sc.Tech.,Ph.D" userId="012573cc-7230-4d80-9d32-62cda141001e" providerId="ADAL" clId="{1526CE76-60C0-4560-9E73-0C9D2946097C}" dt="2024-09-26T04:07:03.008" v="4" actId="20577"/>
          <ac:spMkLst>
            <pc:docMk/>
            <pc:sldMk cId="2845065878" sldId="364"/>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0806" cy="36649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5438248" y="0"/>
            <a:ext cx="4160806" cy="366498"/>
          </a:xfrm>
          <a:prstGeom prst="rect">
            <a:avLst/>
          </a:prstGeom>
        </p:spPr>
        <p:txBody>
          <a:bodyPr vert="horz" lIns="91440" tIns="45720" rIns="91440" bIns="45720" rtlCol="0"/>
          <a:lstStyle>
            <a:lvl1pPr algn="r">
              <a:defRPr sz="1200"/>
            </a:lvl1pPr>
          </a:lstStyle>
          <a:p>
            <a:fld id="{6D92B1B2-C798-438D-8E95-8C974FFE26FA}" type="datetimeFigureOut">
              <a:rPr lang="en-AU" smtClean="0"/>
              <a:t>26/09/2024</a:t>
            </a:fld>
            <a:endParaRPr lang="en-AU"/>
          </a:p>
        </p:txBody>
      </p:sp>
      <p:sp>
        <p:nvSpPr>
          <p:cNvPr id="4" name="Footer Placeholder 3"/>
          <p:cNvSpPr>
            <a:spLocks noGrp="1"/>
          </p:cNvSpPr>
          <p:nvPr>
            <p:ph type="ftr" sz="quarter" idx="2"/>
          </p:nvPr>
        </p:nvSpPr>
        <p:spPr>
          <a:xfrm>
            <a:off x="1" y="6948703"/>
            <a:ext cx="4160806" cy="36649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5438248" y="6948703"/>
            <a:ext cx="4160806" cy="366498"/>
          </a:xfrm>
          <a:prstGeom prst="rect">
            <a:avLst/>
          </a:prstGeom>
        </p:spPr>
        <p:txBody>
          <a:bodyPr vert="horz" lIns="91440" tIns="45720" rIns="91440" bIns="45720" rtlCol="0" anchor="b"/>
          <a:lstStyle>
            <a:lvl1pPr algn="r">
              <a:defRPr sz="1200"/>
            </a:lvl1pPr>
          </a:lstStyle>
          <a:p>
            <a:fld id="{53D991B1-B759-477B-9BE2-9BB86E777296}" type="slidenum">
              <a:rPr lang="en-AU" smtClean="0"/>
              <a:t>‹#›</a:t>
            </a:fld>
            <a:endParaRPr lang="en-AU"/>
          </a:p>
        </p:txBody>
      </p:sp>
    </p:spTree>
    <p:extLst>
      <p:ext uri="{BB962C8B-B14F-4D97-AF65-F5344CB8AC3E}">
        <p14:creationId xmlns:p14="http://schemas.microsoft.com/office/powerpoint/2010/main" val="2300362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160519" cy="367030"/>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5438460" y="1"/>
            <a:ext cx="4160519" cy="367030"/>
          </a:xfrm>
          <a:prstGeom prst="rect">
            <a:avLst/>
          </a:prstGeom>
        </p:spPr>
        <p:txBody>
          <a:bodyPr vert="horz" lIns="99048" tIns="49524" rIns="99048" bIns="49524" rtlCol="0"/>
          <a:lstStyle>
            <a:lvl1pPr algn="r">
              <a:defRPr sz="1300"/>
            </a:lvl1pPr>
          </a:lstStyle>
          <a:p>
            <a:fld id="{2C65DD37-B881-4784-A752-4B5DE71AEF60}" type="datetimeFigureOut">
              <a:rPr lang="en-AU" smtClean="0"/>
              <a:t>26/09/2024</a:t>
            </a:fld>
            <a:endParaRPr lang="en-AU"/>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960120" y="3520440"/>
            <a:ext cx="7680960" cy="2880361"/>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6948172"/>
            <a:ext cx="4160519" cy="367029"/>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5438460" y="6948172"/>
            <a:ext cx="4160519" cy="367029"/>
          </a:xfrm>
          <a:prstGeom prst="rect">
            <a:avLst/>
          </a:prstGeom>
        </p:spPr>
        <p:txBody>
          <a:bodyPr vert="horz" lIns="99048" tIns="49524" rIns="99048" bIns="49524" rtlCol="0" anchor="b"/>
          <a:lstStyle>
            <a:lvl1pPr algn="r">
              <a:defRPr sz="1300"/>
            </a:lvl1pPr>
          </a:lstStyle>
          <a:p>
            <a:fld id="{789728AC-784F-4234-A730-D480F8218D66}" type="slidenum">
              <a:rPr lang="en-AU" smtClean="0"/>
              <a:t>‹#›</a:t>
            </a:fld>
            <a:endParaRPr lang="en-AU"/>
          </a:p>
        </p:txBody>
      </p:sp>
    </p:spTree>
    <p:extLst>
      <p:ext uri="{BB962C8B-B14F-4D97-AF65-F5344CB8AC3E}">
        <p14:creationId xmlns:p14="http://schemas.microsoft.com/office/powerpoint/2010/main" val="259874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89728AC-784F-4234-A730-D480F8218D66}" type="slidenum">
              <a:rPr lang="en-AU" smtClean="0"/>
              <a:t>1</a:t>
            </a:fld>
            <a:endParaRPr lang="en-AU"/>
          </a:p>
        </p:txBody>
      </p:sp>
    </p:spTree>
    <p:extLst>
      <p:ext uri="{BB962C8B-B14F-4D97-AF65-F5344CB8AC3E}">
        <p14:creationId xmlns:p14="http://schemas.microsoft.com/office/powerpoint/2010/main" val="175867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Todays Agenda</a:t>
            </a:r>
          </a:p>
        </p:txBody>
      </p:sp>
      <p:sp>
        <p:nvSpPr>
          <p:cNvPr id="4" name="Slide Number Placeholder 3"/>
          <p:cNvSpPr>
            <a:spLocks noGrp="1"/>
          </p:cNvSpPr>
          <p:nvPr>
            <p:ph type="sldNum" sz="quarter" idx="10"/>
          </p:nvPr>
        </p:nvSpPr>
        <p:spPr/>
        <p:txBody>
          <a:bodyPr/>
          <a:lstStyle/>
          <a:p>
            <a:fld id="{789728AC-784F-4234-A730-D480F8218D66}" type="slidenum">
              <a:rPr lang="en-AU" smtClean="0"/>
              <a:t>7</a:t>
            </a:fld>
            <a:endParaRPr lang="en-AU"/>
          </a:p>
        </p:txBody>
      </p:sp>
    </p:spTree>
    <p:extLst>
      <p:ext uri="{BB962C8B-B14F-4D97-AF65-F5344CB8AC3E}">
        <p14:creationId xmlns:p14="http://schemas.microsoft.com/office/powerpoint/2010/main" val="3404279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only cover the blue topics … </a:t>
            </a:r>
          </a:p>
        </p:txBody>
      </p:sp>
      <p:sp>
        <p:nvSpPr>
          <p:cNvPr id="4" name="Slide Number Placeholder 3"/>
          <p:cNvSpPr>
            <a:spLocks noGrp="1"/>
          </p:cNvSpPr>
          <p:nvPr>
            <p:ph type="sldNum" sz="quarter" idx="10"/>
          </p:nvPr>
        </p:nvSpPr>
        <p:spPr/>
        <p:txBody>
          <a:bodyPr/>
          <a:lstStyle/>
          <a:p>
            <a:fld id="{789728AC-784F-4234-A730-D480F8218D66}" type="slidenum">
              <a:rPr lang="en-AU" smtClean="0"/>
              <a:t>8</a:t>
            </a:fld>
            <a:endParaRPr lang="en-AU"/>
          </a:p>
        </p:txBody>
      </p:sp>
    </p:spTree>
    <p:extLst>
      <p:ext uri="{BB962C8B-B14F-4D97-AF65-F5344CB8AC3E}">
        <p14:creationId xmlns:p14="http://schemas.microsoft.com/office/powerpoint/2010/main" val="212053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only cover the blue topics … </a:t>
            </a:r>
          </a:p>
        </p:txBody>
      </p:sp>
      <p:sp>
        <p:nvSpPr>
          <p:cNvPr id="4" name="Slide Number Placeholder 3"/>
          <p:cNvSpPr>
            <a:spLocks noGrp="1"/>
          </p:cNvSpPr>
          <p:nvPr>
            <p:ph type="sldNum" sz="quarter" idx="10"/>
          </p:nvPr>
        </p:nvSpPr>
        <p:spPr/>
        <p:txBody>
          <a:bodyPr/>
          <a:lstStyle/>
          <a:p>
            <a:fld id="{789728AC-784F-4234-A730-D480F8218D66}" type="slidenum">
              <a:rPr lang="en-AU" smtClean="0"/>
              <a:t>9</a:t>
            </a:fld>
            <a:endParaRPr lang="en-AU"/>
          </a:p>
        </p:txBody>
      </p:sp>
    </p:spTree>
    <p:extLst>
      <p:ext uri="{BB962C8B-B14F-4D97-AF65-F5344CB8AC3E}">
        <p14:creationId xmlns:p14="http://schemas.microsoft.com/office/powerpoint/2010/main" val="3835379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728AC-784F-4234-A730-D480F8218D66}" type="slidenum">
              <a:rPr lang="en-AU" smtClean="0"/>
              <a:t>13</a:t>
            </a:fld>
            <a:endParaRPr lang="en-AU"/>
          </a:p>
        </p:txBody>
      </p:sp>
    </p:spTree>
    <p:extLst>
      <p:ext uri="{BB962C8B-B14F-4D97-AF65-F5344CB8AC3E}">
        <p14:creationId xmlns:p14="http://schemas.microsoft.com/office/powerpoint/2010/main" val="393729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89728AC-784F-4234-A730-D480F8218D66}" type="slidenum">
              <a:rPr lang="en-AU" smtClean="0"/>
              <a:t>16</a:t>
            </a:fld>
            <a:endParaRPr lang="en-AU"/>
          </a:p>
        </p:txBody>
      </p:sp>
    </p:spTree>
    <p:extLst>
      <p:ext uri="{BB962C8B-B14F-4D97-AF65-F5344CB8AC3E}">
        <p14:creationId xmlns:p14="http://schemas.microsoft.com/office/powerpoint/2010/main" val="304580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728AC-784F-4234-A730-D480F8218D66}" type="slidenum">
              <a:rPr lang="en-AU" smtClean="0"/>
              <a:t>23</a:t>
            </a:fld>
            <a:endParaRPr lang="en-AU"/>
          </a:p>
        </p:txBody>
      </p:sp>
    </p:spTree>
    <p:extLst>
      <p:ext uri="{BB962C8B-B14F-4D97-AF65-F5344CB8AC3E}">
        <p14:creationId xmlns:p14="http://schemas.microsoft.com/office/powerpoint/2010/main" val="2975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Saving the visualizations : Export image</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10"/>
          </p:nvPr>
        </p:nvSpPr>
        <p:spPr/>
        <p:txBody>
          <a:bodyPr/>
          <a:lstStyle/>
          <a:p>
            <a:fld id="{789728AC-784F-4234-A730-D480F8218D66}" type="slidenum">
              <a:rPr lang="en-AU" smtClean="0"/>
              <a:t>28</a:t>
            </a:fld>
            <a:endParaRPr lang="en-AU"/>
          </a:p>
        </p:txBody>
      </p:sp>
    </p:spTree>
    <p:extLst>
      <p:ext uri="{BB962C8B-B14F-4D97-AF65-F5344CB8AC3E}">
        <p14:creationId xmlns:p14="http://schemas.microsoft.com/office/powerpoint/2010/main" val="343612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89728AC-784F-4234-A730-D480F8218D66}" type="slidenum">
              <a:rPr lang="en-AU" smtClean="0"/>
              <a:t>32</a:t>
            </a:fld>
            <a:endParaRPr lang="en-AU"/>
          </a:p>
        </p:txBody>
      </p:sp>
    </p:spTree>
    <p:extLst>
      <p:ext uri="{BB962C8B-B14F-4D97-AF65-F5344CB8AC3E}">
        <p14:creationId xmlns:p14="http://schemas.microsoft.com/office/powerpoint/2010/main" val="102073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4665E195-C89C-4871-8AE9-903FDB8B6D9D}"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44626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665E195-C89C-4871-8AE9-903FDB8B6D9D}"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58463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665E195-C89C-4871-8AE9-903FDB8B6D9D}"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560184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665E195-C89C-4871-8AE9-903FDB8B6D9D}"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94806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5E195-C89C-4871-8AE9-903FDB8B6D9D}"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57221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4665E195-C89C-4871-8AE9-903FDB8B6D9D}"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4197771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4665E195-C89C-4871-8AE9-903FDB8B6D9D}"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88621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4665E195-C89C-4871-8AE9-903FDB8B6D9D}"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121924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74488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93768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83996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5E195-C89C-4871-8AE9-903FDB8B6D9D}" type="datetimeFigureOut">
              <a:rPr lang="en-US" smtClean="0"/>
              <a:t>9/26/2024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D6987-FB6D-4DB8-81B8-AD0F35E3BB5F}" type="slidenum">
              <a:rPr lang="en-US" smtClean="0"/>
              <a:t>‹#›</a:t>
            </a:fld>
            <a:endParaRPr lang="en-US"/>
          </a:p>
        </p:txBody>
      </p:sp>
    </p:spTree>
    <p:extLst>
      <p:ext uri="{BB962C8B-B14F-4D97-AF65-F5344CB8AC3E}">
        <p14:creationId xmlns:p14="http://schemas.microsoft.com/office/powerpoint/2010/main" val="16568721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twitter.com/rest/public/rate-limiting" TargetMode="External"/><Relationship Id="rId2" Type="http://schemas.openxmlformats.org/officeDocument/2006/relationships/hyperlink" Target="https://twitter.com/tos?lang=en"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hyperlink" Target="https://www.tutorialspoint.com/python/python_dictionary.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twitter.com/web/overview/languages" TargetMode="External"/><Relationship Id="rId2" Type="http://schemas.openxmlformats.org/officeDocument/2006/relationships/hyperlink" Target="https://dev.twitter.com/rest/public/rate-limit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cs.columbia.edu/~blei/papers/BleiNgJordan2003.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mdpi.com/1999-4893/9/1/8/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bitbucket.org/taynaud/python-louvain"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www.cs.columbia.edu/~blei/papers/BleiNgJordan2003.pdf"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rpubs.com/rain10241/63854"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voyant-tools.or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itbucket.org/taynaud/python-louvain/download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twitter.com/rest/public/rate-limiting" TargetMode="External"/><Relationship Id="rId2" Type="http://schemas.openxmlformats.org/officeDocument/2006/relationships/hyperlink" Target="https://dev.twitter.com/overview/terms/agreement-and-policy" TargetMode="External"/><Relationship Id="rId1" Type="http://schemas.openxmlformats.org/officeDocument/2006/relationships/slideLayout" Target="../slideLayouts/slideLayout2.xml"/><Relationship Id="rId4" Type="http://schemas.openxmlformats.org/officeDocument/2006/relationships/hyperlink" Target="https://dev.twitter.com/overview/api/response-codes"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twitter.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settings/add_phone"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apps.twitte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ap&#10;&#10;Description generated with very high confidence">
            <a:extLst>
              <a:ext uri="{FF2B5EF4-FFF2-40B4-BE49-F238E27FC236}">
                <a16:creationId xmlns:a16="http://schemas.microsoft.com/office/drawing/2014/main" id="{B87F495E-E814-45A0-92C2-A05792EAF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49" y="804736"/>
            <a:ext cx="10901471" cy="3114706"/>
          </a:xfrm>
          <a:prstGeom prst="rect">
            <a:avLst/>
          </a:prstGeom>
        </p:spPr>
      </p:pic>
      <p:sp>
        <p:nvSpPr>
          <p:cNvPr id="2" name="Title 1"/>
          <p:cNvSpPr>
            <a:spLocks noGrp="1"/>
          </p:cNvSpPr>
          <p:nvPr>
            <p:ph type="ctrTitle"/>
          </p:nvPr>
        </p:nvSpPr>
        <p:spPr>
          <a:xfrm>
            <a:off x="0" y="4502330"/>
            <a:ext cx="12192000" cy="2261725"/>
          </a:xfrm>
        </p:spPr>
        <p:txBody>
          <a:bodyPr>
            <a:normAutofit fontScale="90000"/>
          </a:bodyPr>
          <a:lstStyle/>
          <a:p>
            <a:r>
              <a:rPr lang="en-US" sz="4400" dirty="0">
                <a:solidFill>
                  <a:schemeClr val="accent4"/>
                </a:solidFill>
              </a:rPr>
              <a:t>Introduction to Social Media Analytics (SMA) in Python</a:t>
            </a:r>
            <a:br>
              <a:rPr lang="en-US" sz="3800" dirty="0">
                <a:solidFill>
                  <a:schemeClr val="bg1"/>
                </a:solidFill>
              </a:rPr>
            </a:br>
            <a:r>
              <a:rPr lang="en-US" sz="3800" b="1">
                <a:solidFill>
                  <a:schemeClr val="accent1"/>
                </a:solidFill>
              </a:rPr>
              <a:t>Taufik Sutanto</a:t>
            </a:r>
            <a:br>
              <a:rPr lang="en-US" sz="3800" dirty="0">
                <a:solidFill>
                  <a:schemeClr val="bg1"/>
                </a:solidFill>
              </a:rPr>
            </a:br>
            <a:endParaRPr lang="en-US" sz="3800" dirty="0">
              <a:solidFill>
                <a:schemeClr val="bg1"/>
              </a:solidFill>
            </a:endParaRPr>
          </a:p>
        </p:txBody>
      </p:sp>
      <p:pic>
        <p:nvPicPr>
          <p:cNvPr id="4" name="Picture 3">
            <a:extLst>
              <a:ext uri="{FF2B5EF4-FFF2-40B4-BE49-F238E27FC236}">
                <a16:creationId xmlns:a16="http://schemas.microsoft.com/office/drawing/2014/main" id="{AE853122-A56D-1A40-5FB5-BAD7C7603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5" y="93945"/>
            <a:ext cx="746055" cy="748509"/>
          </a:xfrm>
          <a:prstGeom prst="rect">
            <a:avLst/>
          </a:prstGeom>
        </p:spPr>
      </p:pic>
      <p:pic>
        <p:nvPicPr>
          <p:cNvPr id="6" name="Picture 5">
            <a:extLst>
              <a:ext uri="{FF2B5EF4-FFF2-40B4-BE49-F238E27FC236}">
                <a16:creationId xmlns:a16="http://schemas.microsoft.com/office/drawing/2014/main" id="{5495DFC8-3045-0314-C86A-9041DC4AC0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47575" y="-22281"/>
            <a:ext cx="697260" cy="697260"/>
          </a:xfrm>
          <a:prstGeom prst="rect">
            <a:avLst/>
          </a:prstGeom>
        </p:spPr>
      </p:pic>
      <p:pic>
        <p:nvPicPr>
          <p:cNvPr id="7" name="Picture 6" descr="A logo of a light bulb&#10;&#10;Description automatically generated">
            <a:extLst>
              <a:ext uri="{FF2B5EF4-FFF2-40B4-BE49-F238E27FC236}">
                <a16:creationId xmlns:a16="http://schemas.microsoft.com/office/drawing/2014/main" id="{10FFC5BA-A017-8FB7-04AD-8B4F1AD8D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1520" y="0"/>
            <a:ext cx="746055" cy="746055"/>
          </a:xfrm>
          <a:prstGeom prst="rect">
            <a:avLst/>
          </a:prstGeom>
        </p:spPr>
      </p:pic>
    </p:spTree>
    <p:extLst>
      <p:ext uri="{BB962C8B-B14F-4D97-AF65-F5344CB8AC3E}">
        <p14:creationId xmlns:p14="http://schemas.microsoft.com/office/powerpoint/2010/main" val="175613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440" y="756552"/>
            <a:ext cx="11744960" cy="5885815"/>
          </a:xfrm>
        </p:spPr>
        <p:txBody>
          <a:bodyPr/>
          <a:lstStyle/>
          <a:p>
            <a:r>
              <a:rPr lang="en-AU" dirty="0"/>
              <a:t>Open/execute “</a:t>
            </a:r>
            <a:r>
              <a:rPr lang="en-AU" b="1" dirty="0" err="1">
                <a:solidFill>
                  <a:srgbClr val="006600"/>
                </a:solidFill>
              </a:rPr>
              <a:t>IPython</a:t>
            </a:r>
            <a:r>
              <a:rPr lang="en-AU" b="1" dirty="0">
                <a:solidFill>
                  <a:srgbClr val="006600"/>
                </a:solidFill>
              </a:rPr>
              <a:t> </a:t>
            </a:r>
            <a:r>
              <a:rPr lang="en-AU" b="1" dirty="0" err="1">
                <a:solidFill>
                  <a:srgbClr val="006600"/>
                </a:solidFill>
              </a:rPr>
              <a:t>Qt</a:t>
            </a:r>
            <a:r>
              <a:rPr lang="en-AU" b="1" dirty="0">
                <a:solidFill>
                  <a:srgbClr val="006600"/>
                </a:solidFill>
              </a:rPr>
              <a:t> Console.exe</a:t>
            </a:r>
            <a:r>
              <a:rPr lang="en-AU" dirty="0"/>
              <a:t>” from </a:t>
            </a:r>
            <a:r>
              <a:rPr lang="en-AU" b="1" dirty="0">
                <a:solidFill>
                  <a:srgbClr val="006600"/>
                </a:solidFill>
              </a:rPr>
              <a:t>C:\WinPython\</a:t>
            </a:r>
          </a:p>
          <a:p>
            <a:r>
              <a:rPr lang="en-AU" dirty="0"/>
              <a:t>From the prompt, execute the following command : </a:t>
            </a:r>
            <a:br>
              <a:rPr lang="en-AU" dirty="0"/>
            </a:br>
            <a:r>
              <a:rPr lang="en-AU" sz="3600" b="1" dirty="0">
                <a:solidFill>
                  <a:srgbClr val="0000CC"/>
                </a:solidFill>
              </a:rPr>
              <a:t>import </a:t>
            </a:r>
            <a:r>
              <a:rPr lang="en-AU" sz="3600" b="1" dirty="0" err="1">
                <a:solidFill>
                  <a:srgbClr val="0000CC"/>
                </a:solidFill>
              </a:rPr>
              <a:t>Sutanto_SMA</a:t>
            </a:r>
            <a:r>
              <a:rPr lang="en-AU" sz="3600" b="1" dirty="0">
                <a:solidFill>
                  <a:srgbClr val="0000CC"/>
                </a:solidFill>
              </a:rPr>
              <a:t> as </a:t>
            </a:r>
            <a:r>
              <a:rPr lang="en-AU" sz="3600" b="1" dirty="0" err="1">
                <a:solidFill>
                  <a:srgbClr val="0000CC"/>
                </a:solidFill>
              </a:rPr>
              <a:t>sma</a:t>
            </a:r>
            <a:endParaRPr lang="en-AU" b="1" dirty="0">
              <a:solidFill>
                <a:srgbClr val="0000CC"/>
              </a:solidFill>
            </a:endParaRPr>
          </a:p>
          <a:p>
            <a:r>
              <a:rPr lang="en-AU" dirty="0"/>
              <a:t>Connect to twitter using the following command:</a:t>
            </a:r>
            <a:br>
              <a:rPr lang="en-AU" dirty="0"/>
            </a:br>
            <a:r>
              <a:rPr lang="en-AU" sz="3600" b="1" dirty="0">
                <a:solidFill>
                  <a:srgbClr val="0000CC"/>
                </a:solidFill>
              </a:rPr>
              <a:t>twitter = </a:t>
            </a:r>
            <a:r>
              <a:rPr lang="en-AU" sz="3600" b="1" dirty="0" err="1">
                <a:solidFill>
                  <a:srgbClr val="0000CC"/>
                </a:solidFill>
              </a:rPr>
              <a:t>sma.connect</a:t>
            </a:r>
            <a:r>
              <a:rPr lang="en-AU" sz="3600" b="1" dirty="0">
                <a:solidFill>
                  <a:srgbClr val="0000CC"/>
                </a:solidFill>
              </a:rPr>
              <a:t>()</a:t>
            </a:r>
          </a:p>
          <a:p>
            <a:r>
              <a:rPr lang="en-AU" dirty="0"/>
              <a:t>You should be prompted with welcoming</a:t>
            </a:r>
            <a:br>
              <a:rPr lang="en-AU" dirty="0"/>
            </a:br>
            <a:r>
              <a:rPr lang="en-AU" dirty="0"/>
              <a:t>message as in the screenshot. </a:t>
            </a:r>
            <a:br>
              <a:rPr lang="en-AU" dirty="0"/>
            </a:br>
            <a:r>
              <a:rPr lang="en-AU" dirty="0"/>
              <a:t>Otherwise please check your API keys.</a:t>
            </a:r>
          </a:p>
          <a:p>
            <a:r>
              <a:rPr lang="en-AU" dirty="0"/>
              <a:t>Given no error message(s), we are now</a:t>
            </a:r>
            <a:br>
              <a:rPr lang="en-AU" dirty="0"/>
            </a:br>
            <a:r>
              <a:rPr lang="en-AU" dirty="0"/>
              <a:t>ready to start importing/crawling for</a:t>
            </a:r>
            <a:br>
              <a:rPr lang="en-AU" dirty="0"/>
            </a:br>
            <a:r>
              <a:rPr lang="en-AU" dirty="0"/>
              <a:t>social media data. </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093" y="2698431"/>
            <a:ext cx="5191125" cy="4114087"/>
          </a:xfrm>
          <a:prstGeom prst="rect">
            <a:avLst/>
          </a:prstGeom>
        </p:spPr>
      </p:pic>
      <p:sp>
        <p:nvSpPr>
          <p:cNvPr id="6" name="Title 1"/>
          <p:cNvSpPr txBox="1">
            <a:spLocks/>
          </p:cNvSpPr>
          <p:nvPr/>
        </p:nvSpPr>
        <p:spPr>
          <a:xfrm>
            <a:off x="838200" y="68241"/>
            <a:ext cx="10515600" cy="518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5400"/>
              <a:t>Social Media Crawling</a:t>
            </a:r>
            <a:endParaRPr lang="en-AU" sz="5400" dirty="0"/>
          </a:p>
        </p:txBody>
      </p:sp>
    </p:spTree>
    <p:extLst>
      <p:ext uri="{BB962C8B-B14F-4D97-AF65-F5344CB8AC3E}">
        <p14:creationId xmlns:p14="http://schemas.microsoft.com/office/powerpoint/2010/main" val="2417647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241"/>
            <a:ext cx="10515600" cy="518160"/>
          </a:xfrm>
        </p:spPr>
        <p:txBody>
          <a:bodyPr>
            <a:noAutofit/>
          </a:bodyPr>
          <a:lstStyle/>
          <a:p>
            <a:pPr algn="ctr"/>
            <a:r>
              <a:rPr lang="en-AU" sz="5400" dirty="0"/>
              <a:t>Social Media Crawling</a:t>
            </a:r>
          </a:p>
        </p:txBody>
      </p:sp>
      <p:sp>
        <p:nvSpPr>
          <p:cNvPr id="3" name="Content Placeholder 2"/>
          <p:cNvSpPr>
            <a:spLocks noGrp="1"/>
          </p:cNvSpPr>
          <p:nvPr>
            <p:ph idx="1"/>
          </p:nvPr>
        </p:nvSpPr>
        <p:spPr>
          <a:xfrm>
            <a:off x="345440" y="606424"/>
            <a:ext cx="11744960" cy="5885815"/>
          </a:xfrm>
        </p:spPr>
        <p:txBody>
          <a:bodyPr>
            <a:normAutofit/>
          </a:bodyPr>
          <a:lstStyle/>
          <a:p>
            <a:r>
              <a:rPr lang="en-AU" sz="3600" dirty="0"/>
              <a:t>There are multiple ways to import data from a social media such as twitter. </a:t>
            </a:r>
          </a:p>
          <a:p>
            <a:pPr lvl="1"/>
            <a:r>
              <a:rPr lang="en-AU" sz="3200" b="1" dirty="0">
                <a:solidFill>
                  <a:srgbClr val="006600"/>
                </a:solidFill>
              </a:rPr>
              <a:t>Searching</a:t>
            </a:r>
            <a:r>
              <a:rPr lang="en-AU" sz="3200" dirty="0"/>
              <a:t> using a query; </a:t>
            </a:r>
            <a:r>
              <a:rPr lang="en-AU" sz="3200" b="1" dirty="0">
                <a:solidFill>
                  <a:srgbClr val="006600"/>
                </a:solidFill>
              </a:rPr>
              <a:t>Streaming</a:t>
            </a:r>
            <a:r>
              <a:rPr lang="en-AU" sz="3200" dirty="0"/>
              <a:t>;  or importing from a user(s) </a:t>
            </a:r>
            <a:r>
              <a:rPr lang="en-AU" sz="3200" b="1" dirty="0">
                <a:solidFill>
                  <a:srgbClr val="006600"/>
                </a:solidFill>
              </a:rPr>
              <a:t>timeline</a:t>
            </a:r>
            <a:r>
              <a:rPr lang="en-AU" sz="3200" dirty="0"/>
              <a:t>.</a:t>
            </a:r>
          </a:p>
          <a:p>
            <a:r>
              <a:rPr lang="en-AU" sz="3600" dirty="0"/>
              <a:t>In this lecture we will do a twitter </a:t>
            </a:r>
            <a:r>
              <a:rPr lang="en-AU" sz="3600" b="1" dirty="0"/>
              <a:t>search</a:t>
            </a:r>
            <a:r>
              <a:rPr lang="en-AU" sz="3600" dirty="0"/>
              <a:t> on a topic of </a:t>
            </a:r>
            <a:br>
              <a:rPr lang="en-AU" sz="3600" dirty="0"/>
            </a:br>
            <a:r>
              <a:rPr lang="en-AU" sz="3600" dirty="0"/>
              <a:t>“</a:t>
            </a:r>
            <a:r>
              <a:rPr lang="en-AU" sz="3600" b="1" dirty="0">
                <a:solidFill>
                  <a:srgbClr val="006600"/>
                </a:solidFill>
              </a:rPr>
              <a:t>data mining</a:t>
            </a:r>
            <a:r>
              <a:rPr lang="en-AU" sz="3600" dirty="0"/>
              <a:t>” using </a:t>
            </a:r>
            <a:r>
              <a:rPr lang="en-AU" sz="3600" b="1" u="sng" dirty="0" err="1">
                <a:solidFill>
                  <a:srgbClr val="006600"/>
                </a:solidFill>
              </a:rPr>
              <a:t>Twython</a:t>
            </a:r>
            <a:r>
              <a:rPr lang="en-AU" sz="3600" dirty="0">
                <a:solidFill>
                  <a:srgbClr val="006600"/>
                </a:solidFill>
              </a:rPr>
              <a:t> </a:t>
            </a:r>
            <a:r>
              <a:rPr lang="en-AU" sz="3600" dirty="0"/>
              <a:t>module. </a:t>
            </a:r>
          </a:p>
          <a:p>
            <a:pPr lvl="1"/>
            <a:r>
              <a:rPr lang="en-AU" sz="3200" dirty="0"/>
              <a:t>In the future you can change the topic </a:t>
            </a:r>
            <a:r>
              <a:rPr lang="en-AU" sz="3200" dirty="0" err="1"/>
              <a:t>suitng</a:t>
            </a:r>
            <a:r>
              <a:rPr lang="en-AU" sz="3200" dirty="0"/>
              <a:t> to your need.</a:t>
            </a:r>
          </a:p>
          <a:p>
            <a:r>
              <a:rPr lang="en-AU" sz="3600" dirty="0"/>
              <a:t>Before we begin please review the twitter “</a:t>
            </a:r>
            <a:r>
              <a:rPr lang="en-AU" sz="3600" b="1" dirty="0"/>
              <a:t>Terms of Service</a:t>
            </a:r>
            <a:r>
              <a:rPr lang="en-AU" sz="3600" dirty="0"/>
              <a:t>” and “</a:t>
            </a:r>
            <a:r>
              <a:rPr lang="en-AU" sz="3600" b="1" dirty="0"/>
              <a:t>API limitations</a:t>
            </a:r>
            <a:r>
              <a:rPr lang="en-AU" sz="3600" dirty="0"/>
              <a:t>”:</a:t>
            </a:r>
          </a:p>
          <a:p>
            <a:pPr lvl="1"/>
            <a:r>
              <a:rPr lang="en-AU" sz="3200" dirty="0">
                <a:hlinkClick r:id="rId2"/>
              </a:rPr>
              <a:t>https://twitter.com/tos?lang=en</a:t>
            </a:r>
            <a:r>
              <a:rPr lang="en-AU" sz="3200" dirty="0"/>
              <a:t> </a:t>
            </a:r>
          </a:p>
          <a:p>
            <a:pPr lvl="1"/>
            <a:r>
              <a:rPr lang="en-AU" sz="3200" dirty="0">
                <a:hlinkClick r:id="rId3"/>
              </a:rPr>
              <a:t>https://dev.twitter.com/rest/public/rate-limiting</a:t>
            </a:r>
            <a:r>
              <a:rPr lang="en-AU" sz="3200" dirty="0"/>
              <a:t> </a:t>
            </a:r>
          </a:p>
        </p:txBody>
      </p:sp>
      <p:pic>
        <p:nvPicPr>
          <p:cNvPr id="5" name="Picture 4"/>
          <p:cNvPicPr>
            <a:picLocks noChangeAspect="1"/>
          </p:cNvPicPr>
          <p:nvPr/>
        </p:nvPicPr>
        <p:blipFill>
          <a:blip r:embed="rId4"/>
          <a:stretch>
            <a:fillRect/>
          </a:stretch>
        </p:blipFill>
        <p:spPr>
          <a:xfrm>
            <a:off x="10004612" y="5150562"/>
            <a:ext cx="1464227" cy="1187847"/>
          </a:xfrm>
          <a:prstGeom prst="rect">
            <a:avLst/>
          </a:prstGeom>
        </p:spPr>
      </p:pic>
    </p:spTree>
    <p:extLst>
      <p:ext uri="{BB962C8B-B14F-4D97-AF65-F5344CB8AC3E}">
        <p14:creationId xmlns:p14="http://schemas.microsoft.com/office/powerpoint/2010/main" val="319215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45"/>
            <a:ext cx="10515600" cy="518160"/>
          </a:xfrm>
        </p:spPr>
        <p:txBody>
          <a:bodyPr>
            <a:noAutofit/>
          </a:bodyPr>
          <a:lstStyle/>
          <a:p>
            <a:pPr algn="ctr"/>
            <a:r>
              <a:rPr lang="en-AU" sz="5400" dirty="0"/>
              <a:t>Crawling by Search</a:t>
            </a:r>
          </a:p>
        </p:txBody>
      </p:sp>
      <p:sp>
        <p:nvSpPr>
          <p:cNvPr id="3" name="Content Placeholder 2"/>
          <p:cNvSpPr>
            <a:spLocks noGrp="1"/>
          </p:cNvSpPr>
          <p:nvPr>
            <p:ph idx="1"/>
          </p:nvPr>
        </p:nvSpPr>
        <p:spPr>
          <a:xfrm>
            <a:off x="345440" y="606424"/>
            <a:ext cx="11744960" cy="5885815"/>
          </a:xfrm>
        </p:spPr>
        <p:txBody>
          <a:bodyPr>
            <a:normAutofit fontScale="92500" lnSpcReduction="10000"/>
          </a:bodyPr>
          <a:lstStyle/>
          <a:p>
            <a:r>
              <a:rPr lang="en-AU" dirty="0"/>
              <a:t>To search (crawl) for twitter data related to a topic, do the followings in the </a:t>
            </a:r>
            <a:r>
              <a:rPr lang="en-AU" b="1" dirty="0" err="1"/>
              <a:t>ipython</a:t>
            </a:r>
            <a:r>
              <a:rPr lang="en-AU" dirty="0"/>
              <a:t> terminal:</a:t>
            </a:r>
          </a:p>
          <a:p>
            <a:pPr lvl="1"/>
            <a:r>
              <a:rPr lang="en-AU" b="1" dirty="0">
                <a:solidFill>
                  <a:srgbClr val="0000CC"/>
                </a:solidFill>
              </a:rPr>
              <a:t>topic = ‘data science’</a:t>
            </a:r>
          </a:p>
          <a:p>
            <a:pPr lvl="1"/>
            <a:r>
              <a:rPr lang="en-US" b="1" dirty="0">
                <a:solidFill>
                  <a:srgbClr val="0000CC"/>
                </a:solidFill>
              </a:rPr>
              <a:t>Tweets = </a:t>
            </a:r>
            <a:r>
              <a:rPr lang="en-US" b="1" dirty="0" err="1">
                <a:solidFill>
                  <a:srgbClr val="0000CC"/>
                </a:solidFill>
              </a:rPr>
              <a:t>sma.getTweets</a:t>
            </a:r>
            <a:r>
              <a:rPr lang="en-US" b="1" dirty="0">
                <a:solidFill>
                  <a:srgbClr val="0000CC"/>
                </a:solidFill>
              </a:rPr>
              <a:t>(twitter, topic)</a:t>
            </a:r>
            <a:endParaRPr lang="en-AU" b="1" dirty="0">
              <a:solidFill>
                <a:srgbClr val="0000CC"/>
              </a:solidFill>
            </a:endParaRPr>
          </a:p>
          <a:p>
            <a:pPr marL="0" indent="0">
              <a:buNone/>
            </a:pPr>
            <a:r>
              <a:rPr lang="en-AU" i="1" dirty="0"/>
              <a:t>Tweets</a:t>
            </a:r>
            <a:r>
              <a:rPr lang="en-AU" dirty="0"/>
              <a:t> is a list (array) of tweet data. You can look at the first tweet using the following command:</a:t>
            </a:r>
          </a:p>
          <a:p>
            <a:pPr lvl="1"/>
            <a:r>
              <a:rPr lang="en-AU" b="1" dirty="0">
                <a:solidFill>
                  <a:srgbClr val="0000CC"/>
                </a:solidFill>
              </a:rPr>
              <a:t>print(Tweets[0])</a:t>
            </a:r>
          </a:p>
          <a:p>
            <a:r>
              <a:rPr lang="en-AU" dirty="0"/>
              <a:t>The second tweet can be accessed by changing the index from </a:t>
            </a:r>
            <a:r>
              <a:rPr lang="en-AU" b="1" dirty="0">
                <a:solidFill>
                  <a:srgbClr val="006600"/>
                </a:solidFill>
              </a:rPr>
              <a:t>0</a:t>
            </a:r>
            <a:r>
              <a:rPr lang="en-AU" dirty="0"/>
              <a:t> to </a:t>
            </a:r>
            <a:r>
              <a:rPr lang="en-AU" b="1" dirty="0">
                <a:solidFill>
                  <a:srgbClr val="006600"/>
                </a:solidFill>
              </a:rPr>
              <a:t>1</a:t>
            </a:r>
            <a:r>
              <a:rPr lang="en-AU" dirty="0"/>
              <a:t>, and so on (i.e. </a:t>
            </a:r>
            <a:r>
              <a:rPr lang="en-AU" sz="2400" b="1" dirty="0">
                <a:solidFill>
                  <a:srgbClr val="0000CC"/>
                </a:solidFill>
              </a:rPr>
              <a:t>print(Tweets[1])</a:t>
            </a:r>
            <a:r>
              <a:rPr lang="en-AU" dirty="0"/>
              <a:t>)</a:t>
            </a:r>
          </a:p>
          <a:p>
            <a:r>
              <a:rPr lang="en-AU" dirty="0"/>
              <a:t>All tweets are in the format of a </a:t>
            </a:r>
            <a:r>
              <a:rPr lang="en-AU" dirty="0">
                <a:hlinkClick r:id="rId2"/>
              </a:rPr>
              <a:t>Python dictionary</a:t>
            </a:r>
            <a:r>
              <a:rPr lang="en-AU" dirty="0"/>
              <a:t>, hence we can access each element of a tweet using its “</a:t>
            </a:r>
            <a:r>
              <a:rPr lang="en-AU" b="1" dirty="0"/>
              <a:t>key</a:t>
            </a:r>
            <a:r>
              <a:rPr lang="en-AU" dirty="0"/>
              <a:t>”. For example the following commands will print the tweet’s username, date it’s created, and its tweet text:</a:t>
            </a:r>
          </a:p>
          <a:p>
            <a:pPr lvl="1"/>
            <a:r>
              <a:rPr lang="en-AU" b="1" dirty="0">
                <a:solidFill>
                  <a:srgbClr val="0000CC"/>
                </a:solidFill>
              </a:rPr>
              <a:t>tweet = Tweets[0]</a:t>
            </a:r>
          </a:p>
          <a:p>
            <a:pPr lvl="1"/>
            <a:r>
              <a:rPr lang="en-AU" b="1" dirty="0">
                <a:solidFill>
                  <a:srgbClr val="0000CC"/>
                </a:solidFill>
              </a:rPr>
              <a:t>print(‘Tweet by %s at %s, tweet: %s’ %(tweet[‘user’][‘</a:t>
            </a:r>
            <a:r>
              <a:rPr lang="en-AU" b="1" dirty="0" err="1">
                <a:solidFill>
                  <a:srgbClr val="0000CC"/>
                </a:solidFill>
              </a:rPr>
              <a:t>screen_name</a:t>
            </a:r>
            <a:r>
              <a:rPr lang="en-AU" b="1" dirty="0">
                <a:solidFill>
                  <a:srgbClr val="0000CC"/>
                </a:solidFill>
              </a:rPr>
              <a:t>’],tweet[‘</a:t>
            </a:r>
            <a:r>
              <a:rPr lang="en-AU" b="1" dirty="0" err="1">
                <a:solidFill>
                  <a:srgbClr val="0000CC"/>
                </a:solidFill>
              </a:rPr>
              <a:t>created_at</a:t>
            </a:r>
            <a:r>
              <a:rPr lang="en-AU" b="1" dirty="0">
                <a:solidFill>
                  <a:srgbClr val="0000CC"/>
                </a:solidFill>
              </a:rPr>
              <a:t>’],tweet[‘text’]))</a:t>
            </a:r>
          </a:p>
          <a:p>
            <a:pPr marL="0" lvl="1" indent="0">
              <a:buNone/>
            </a:pPr>
            <a:r>
              <a:rPr lang="en-AU" sz="2800" dirty="0"/>
              <a:t>   The keys in the above example are : ‘user’, ’</a:t>
            </a:r>
            <a:r>
              <a:rPr lang="en-AU" sz="2800" dirty="0" err="1"/>
              <a:t>screen_name</a:t>
            </a:r>
            <a:r>
              <a:rPr lang="en-AU" sz="2800" dirty="0"/>
              <a:t>’, ‘</a:t>
            </a:r>
            <a:r>
              <a:rPr lang="en-AU" sz="2800" dirty="0" err="1"/>
              <a:t>created_at</a:t>
            </a:r>
            <a:r>
              <a:rPr lang="en-AU" sz="2800" dirty="0"/>
              <a:t>’, and ‘text’.</a:t>
            </a:r>
          </a:p>
        </p:txBody>
      </p:sp>
    </p:spTree>
    <p:extLst>
      <p:ext uri="{BB962C8B-B14F-4D97-AF65-F5344CB8AC3E}">
        <p14:creationId xmlns:p14="http://schemas.microsoft.com/office/powerpoint/2010/main" val="275641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AU" dirty="0" err="1"/>
              <a:t>WordClouds</a:t>
            </a:r>
            <a:endParaRPr lang="en-AU" dirty="0"/>
          </a:p>
        </p:txBody>
      </p:sp>
      <p:sp>
        <p:nvSpPr>
          <p:cNvPr id="3" name="Content Placeholder 2"/>
          <p:cNvSpPr>
            <a:spLocks noGrp="1"/>
          </p:cNvSpPr>
          <p:nvPr>
            <p:ph sz="half" idx="2"/>
          </p:nvPr>
        </p:nvSpPr>
        <p:spPr>
          <a:xfrm>
            <a:off x="297712" y="1827342"/>
            <a:ext cx="7813553" cy="4132393"/>
          </a:xfrm>
        </p:spPr>
        <p:txBody>
          <a:bodyPr>
            <a:normAutofit fontScale="77500" lnSpcReduction="20000"/>
          </a:bodyPr>
          <a:lstStyle/>
          <a:p>
            <a:r>
              <a:rPr lang="en-AU" sz="3600" dirty="0"/>
              <a:t>Another method to view the social media data is to create  word clouds. </a:t>
            </a:r>
          </a:p>
          <a:p>
            <a:r>
              <a:rPr lang="en-AU" sz="3600" dirty="0"/>
              <a:t>The word clouds can be generated using the following command:</a:t>
            </a:r>
          </a:p>
          <a:p>
            <a:pPr lvl="1"/>
            <a:r>
              <a:rPr lang="en-AU" sz="3200" dirty="0"/>
              <a:t> </a:t>
            </a:r>
            <a:r>
              <a:rPr lang="en-US" sz="3200" b="1" dirty="0" err="1">
                <a:solidFill>
                  <a:srgbClr val="0000CC"/>
                </a:solidFill>
              </a:rPr>
              <a:t>sma.wordClouds</a:t>
            </a:r>
            <a:r>
              <a:rPr lang="en-US" sz="3200" b="1" dirty="0">
                <a:solidFill>
                  <a:srgbClr val="0000CC"/>
                </a:solidFill>
              </a:rPr>
              <a:t>(Tweets)</a:t>
            </a:r>
          </a:p>
          <a:p>
            <a:pPr marL="457200" lvl="1" indent="0">
              <a:buNone/>
            </a:pPr>
            <a:endParaRPr lang="en-AU" sz="3200" dirty="0"/>
          </a:p>
          <a:p>
            <a:pPr marL="457200" lvl="1" indent="-457200"/>
            <a:r>
              <a:rPr lang="en-AU" sz="3200" dirty="0"/>
              <a:t>The size of the words corresponds to the frequency of the words in the Tweets data.</a:t>
            </a:r>
          </a:p>
          <a:p>
            <a:pPr marL="457200" lvl="1" indent="-457200"/>
            <a:r>
              <a:rPr lang="en-AU" sz="3200" dirty="0"/>
              <a:t>Notice that we have noises/stop words (e.g. https, RT, </a:t>
            </a:r>
            <a:r>
              <a:rPr lang="en-AU" sz="3200" dirty="0" err="1"/>
              <a:t>etc</a:t>
            </a:r>
            <a:r>
              <a:rPr lang="en-AU" sz="3200" dirty="0"/>
              <a:t>) in the twitter data. </a:t>
            </a:r>
          </a:p>
          <a:p>
            <a:pPr marL="457200" lvl="1" indent="-457200"/>
            <a:r>
              <a:rPr lang="en-AU" sz="3200" dirty="0"/>
              <a:t>Next, we will do pre-processing to remove these noises.</a:t>
            </a:r>
          </a:p>
          <a:p>
            <a:endParaRPr lang="en-AU" sz="3600" dirty="0"/>
          </a:p>
          <a:p>
            <a:endParaRPr lang="en-AU"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34875" b="32532"/>
          <a:stretch/>
        </p:blipFill>
        <p:spPr>
          <a:xfrm>
            <a:off x="8319145" y="2407784"/>
            <a:ext cx="3211126" cy="2702259"/>
          </a:xfrm>
          <a:prstGeom prst="rect">
            <a:avLst/>
          </a:prstGeom>
        </p:spPr>
      </p:pic>
    </p:spTree>
    <p:extLst>
      <p:ext uri="{BB962C8B-B14F-4D97-AF65-F5344CB8AC3E}">
        <p14:creationId xmlns:p14="http://schemas.microsoft.com/office/powerpoint/2010/main" val="285210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18866"/>
          </a:xfrm>
        </p:spPr>
        <p:txBody>
          <a:bodyPr>
            <a:normAutofit fontScale="90000"/>
          </a:bodyPr>
          <a:lstStyle/>
          <a:p>
            <a:pPr algn="ctr"/>
            <a:r>
              <a:rPr lang="en-US" sz="6600" b="1" dirty="0" err="1"/>
              <a:t>PreProcessing</a:t>
            </a:r>
            <a:endParaRPr lang="en-US" sz="6600" b="1" dirty="0"/>
          </a:p>
        </p:txBody>
      </p:sp>
      <p:sp>
        <p:nvSpPr>
          <p:cNvPr id="3" name="Content Placeholder 2"/>
          <p:cNvSpPr>
            <a:spLocks noGrp="1"/>
          </p:cNvSpPr>
          <p:nvPr>
            <p:ph idx="1"/>
          </p:nvPr>
        </p:nvSpPr>
        <p:spPr>
          <a:xfrm>
            <a:off x="358119" y="1323709"/>
            <a:ext cx="7376629" cy="5626052"/>
          </a:xfrm>
        </p:spPr>
        <p:txBody>
          <a:bodyPr/>
          <a:lstStyle/>
          <a:p>
            <a:r>
              <a:rPr lang="en-US" dirty="0"/>
              <a:t>In order to clean the twitter data, the parameter “clean” is set to True on the crawling function.</a:t>
            </a:r>
          </a:p>
          <a:p>
            <a:pPr lvl="1"/>
            <a:r>
              <a:rPr lang="en-US" b="1" dirty="0">
                <a:solidFill>
                  <a:srgbClr val="0000CC"/>
                </a:solidFill>
              </a:rPr>
              <a:t>Tweets = </a:t>
            </a:r>
            <a:r>
              <a:rPr lang="en-US" b="1" dirty="0" err="1">
                <a:solidFill>
                  <a:srgbClr val="0000CC"/>
                </a:solidFill>
              </a:rPr>
              <a:t>sma.getTweets</a:t>
            </a:r>
            <a:r>
              <a:rPr lang="en-US" b="1" dirty="0">
                <a:solidFill>
                  <a:srgbClr val="0000CC"/>
                </a:solidFill>
              </a:rPr>
              <a:t>(twitter, topic, clean = True)</a:t>
            </a:r>
            <a:endParaRPr lang="en-US" dirty="0"/>
          </a:p>
          <a:p>
            <a:r>
              <a:rPr lang="en-US" dirty="0"/>
              <a:t> Generating word clouds from the new </a:t>
            </a:r>
            <a:r>
              <a:rPr lang="en-US" i="1" dirty="0"/>
              <a:t>Tweets</a:t>
            </a:r>
            <a:r>
              <a:rPr lang="en-US" dirty="0"/>
              <a:t> data will now result in a cleaner data as shown in the new word clouds.</a:t>
            </a:r>
          </a:p>
          <a:p>
            <a:pPr lvl="1"/>
            <a:r>
              <a:rPr lang="en-US" b="1" dirty="0" err="1">
                <a:solidFill>
                  <a:srgbClr val="0000CC"/>
                </a:solidFill>
              </a:rPr>
              <a:t>sma.wordClouds</a:t>
            </a:r>
            <a:r>
              <a:rPr lang="en-US" b="1" dirty="0">
                <a:solidFill>
                  <a:srgbClr val="0000CC"/>
                </a:solidFill>
              </a:rPr>
              <a:t>(Tweets)</a:t>
            </a:r>
          </a:p>
          <a:p>
            <a:pPr marL="342900" lvl="1" indent="-342900"/>
            <a:r>
              <a:rPr lang="en-US" dirty="0"/>
              <a:t>The preprocessed data can also be confirmed</a:t>
            </a:r>
            <a:br>
              <a:rPr lang="en-US" dirty="0"/>
            </a:br>
            <a:r>
              <a:rPr lang="en-US" dirty="0"/>
              <a:t>using the print command:</a:t>
            </a:r>
          </a:p>
          <a:p>
            <a:pPr marL="800100" lvl="2" indent="-342900"/>
            <a:r>
              <a:rPr lang="en-AU" b="1" dirty="0">
                <a:solidFill>
                  <a:srgbClr val="0000CC"/>
                </a:solidFill>
              </a:rPr>
              <a:t>print(Tweets[0][‘text’])</a:t>
            </a:r>
          </a:p>
          <a:p>
            <a:pPr marL="457200" lvl="2"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481" y="1505910"/>
            <a:ext cx="4260519" cy="3399737"/>
          </a:xfrm>
          <a:prstGeom prst="rect">
            <a:avLst/>
          </a:prstGeom>
        </p:spPr>
      </p:pic>
    </p:spTree>
    <p:extLst>
      <p:ext uri="{BB962C8B-B14F-4D97-AF65-F5344CB8AC3E}">
        <p14:creationId xmlns:p14="http://schemas.microsoft.com/office/powerpoint/2010/main" val="1569223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55" y="1"/>
            <a:ext cx="11157045" cy="818866"/>
          </a:xfrm>
        </p:spPr>
        <p:txBody>
          <a:bodyPr>
            <a:normAutofit/>
          </a:bodyPr>
          <a:lstStyle/>
          <a:p>
            <a:pPr algn="ctr"/>
            <a:r>
              <a:rPr lang="en-US" sz="4000" b="1" dirty="0"/>
              <a:t>Crawling &amp; Word Clouds parameters</a:t>
            </a:r>
          </a:p>
        </p:txBody>
      </p:sp>
      <p:sp>
        <p:nvSpPr>
          <p:cNvPr id="3" name="Content Placeholder 2"/>
          <p:cNvSpPr>
            <a:spLocks noGrp="1"/>
          </p:cNvSpPr>
          <p:nvPr>
            <p:ph idx="1"/>
          </p:nvPr>
        </p:nvSpPr>
        <p:spPr>
          <a:xfrm>
            <a:off x="196755" y="979464"/>
            <a:ext cx="11635854" cy="5626052"/>
          </a:xfrm>
        </p:spPr>
        <p:txBody>
          <a:bodyPr>
            <a:noAutofit/>
          </a:bodyPr>
          <a:lstStyle/>
          <a:p>
            <a:pPr marL="342900" lvl="1" indent="-342900"/>
            <a:r>
              <a:rPr lang="en-US" sz="2800" dirty="0"/>
              <a:t>To modify the number of tweets crawled, a parameter </a:t>
            </a:r>
            <a:r>
              <a:rPr lang="en-US" sz="2800" b="1" dirty="0">
                <a:solidFill>
                  <a:srgbClr val="006600"/>
                </a:solidFill>
              </a:rPr>
              <a:t>N</a:t>
            </a:r>
            <a:r>
              <a:rPr lang="en-US" sz="2800" dirty="0"/>
              <a:t> is provided. </a:t>
            </a:r>
          </a:p>
          <a:p>
            <a:pPr marL="342900" lvl="1" indent="-342900"/>
            <a:r>
              <a:rPr lang="en-US" sz="2800" dirty="0"/>
              <a:t>The parameter </a:t>
            </a:r>
            <a:r>
              <a:rPr lang="en-US" sz="2800" b="1" dirty="0" err="1">
                <a:solidFill>
                  <a:srgbClr val="006600"/>
                </a:solidFill>
              </a:rPr>
              <a:t>lan</a:t>
            </a:r>
            <a:r>
              <a:rPr lang="en-US" sz="2800" b="1" dirty="0">
                <a:solidFill>
                  <a:srgbClr val="006600"/>
                </a:solidFill>
              </a:rPr>
              <a:t> </a:t>
            </a:r>
            <a:r>
              <a:rPr lang="en-US" sz="2800" dirty="0"/>
              <a:t>is used to set the tweet language. </a:t>
            </a:r>
          </a:p>
          <a:p>
            <a:pPr marL="342900" lvl="1" indent="-342900"/>
            <a:r>
              <a:rPr lang="en-US" sz="2800" dirty="0"/>
              <a:t>For example the following command will crawl 100 English pre-processed Tweets.</a:t>
            </a:r>
          </a:p>
          <a:p>
            <a:pPr marL="800100" lvl="2" indent="-342900"/>
            <a:r>
              <a:rPr lang="en-US" sz="2400" b="1" dirty="0">
                <a:solidFill>
                  <a:srgbClr val="0000CC"/>
                </a:solidFill>
              </a:rPr>
              <a:t>Tweets = </a:t>
            </a:r>
            <a:r>
              <a:rPr lang="en-US" sz="2400" b="1" dirty="0" err="1">
                <a:solidFill>
                  <a:srgbClr val="0000CC"/>
                </a:solidFill>
              </a:rPr>
              <a:t>sma.getTweets</a:t>
            </a:r>
            <a:r>
              <a:rPr lang="en-US" sz="2400" b="1" dirty="0">
                <a:solidFill>
                  <a:srgbClr val="0000CC"/>
                </a:solidFill>
              </a:rPr>
              <a:t>(twitter, topic, N = 100, </a:t>
            </a:r>
            <a:r>
              <a:rPr lang="en-US" sz="2400" b="1" dirty="0" err="1">
                <a:solidFill>
                  <a:srgbClr val="0000CC"/>
                </a:solidFill>
              </a:rPr>
              <a:t>lan</a:t>
            </a:r>
            <a:r>
              <a:rPr lang="en-US" sz="2400" b="1" dirty="0">
                <a:solidFill>
                  <a:srgbClr val="0000CC"/>
                </a:solidFill>
              </a:rPr>
              <a:t> = '</a:t>
            </a:r>
            <a:r>
              <a:rPr lang="en-US" sz="2400" b="1" dirty="0" err="1">
                <a:solidFill>
                  <a:srgbClr val="0000CC"/>
                </a:solidFill>
              </a:rPr>
              <a:t>en</a:t>
            </a:r>
            <a:r>
              <a:rPr lang="en-US" sz="2400" b="1" dirty="0">
                <a:solidFill>
                  <a:srgbClr val="0000CC"/>
                </a:solidFill>
              </a:rPr>
              <a:t>', clean = True)</a:t>
            </a:r>
          </a:p>
          <a:p>
            <a:pPr marL="342900" lvl="1" indent="-342900"/>
            <a:r>
              <a:rPr lang="en-US" sz="2000" dirty="0"/>
              <a:t>The number of tweets captured is bound to the twitter API rules explained here:</a:t>
            </a:r>
            <a:br>
              <a:rPr lang="en-US" sz="2000" dirty="0"/>
            </a:br>
            <a:r>
              <a:rPr lang="en-US" sz="2000" dirty="0"/>
              <a:t> </a:t>
            </a:r>
            <a:r>
              <a:rPr lang="en-US" sz="2000" dirty="0">
                <a:hlinkClick r:id="rId2"/>
              </a:rPr>
              <a:t>https://dev.twitter.com/rest/public/rate-limiting</a:t>
            </a:r>
            <a:r>
              <a:rPr lang="en-US" sz="2000" dirty="0"/>
              <a:t>   </a:t>
            </a:r>
          </a:p>
          <a:p>
            <a:pPr marL="342900" lvl="1" indent="-342900"/>
            <a:r>
              <a:rPr lang="en-US" sz="2000" dirty="0"/>
              <a:t>The language codes (e.g. </a:t>
            </a:r>
            <a:r>
              <a:rPr lang="en-US" sz="2000" dirty="0" err="1"/>
              <a:t>en</a:t>
            </a:r>
            <a:r>
              <a:rPr lang="en-US" sz="2000" dirty="0"/>
              <a:t>, id, </a:t>
            </a:r>
            <a:r>
              <a:rPr lang="en-US" sz="2000" dirty="0" err="1"/>
              <a:t>es</a:t>
            </a:r>
            <a:r>
              <a:rPr lang="en-US" sz="2000" dirty="0"/>
              <a:t>, </a:t>
            </a:r>
            <a:r>
              <a:rPr lang="en-US" sz="2000" dirty="0" err="1"/>
              <a:t>etc</a:t>
            </a:r>
            <a:r>
              <a:rPr lang="en-US" sz="2000" dirty="0"/>
              <a:t>) is explained here:</a:t>
            </a:r>
            <a:br>
              <a:rPr lang="en-US" sz="2000" dirty="0"/>
            </a:br>
            <a:r>
              <a:rPr lang="en-US" sz="2000" dirty="0">
                <a:hlinkClick r:id="rId3"/>
              </a:rPr>
              <a:t>https://dev.twitter.com/web/overview/languages</a:t>
            </a:r>
            <a:r>
              <a:rPr lang="en-US" sz="2000" dirty="0"/>
              <a:t> </a:t>
            </a:r>
          </a:p>
          <a:p>
            <a:pPr marL="342900" lvl="1" indent="-342900"/>
            <a:r>
              <a:rPr lang="en-US" sz="2800" dirty="0"/>
              <a:t>The generated </a:t>
            </a:r>
            <a:r>
              <a:rPr lang="en-US" sz="2800" dirty="0" err="1"/>
              <a:t>wordcloud</a:t>
            </a:r>
            <a:r>
              <a:rPr lang="en-US" sz="2800" dirty="0"/>
              <a:t> is automatically saved in </a:t>
            </a:r>
            <a:r>
              <a:rPr lang="en-US" sz="2800" b="1" dirty="0">
                <a:solidFill>
                  <a:srgbClr val="006600"/>
                </a:solidFill>
              </a:rPr>
              <a:t>C:\WinPython\notebooks\ </a:t>
            </a:r>
            <a:r>
              <a:rPr lang="en-US" sz="2800" dirty="0"/>
              <a:t>as </a:t>
            </a:r>
            <a:r>
              <a:rPr lang="en-US" sz="2800" b="1" dirty="0">
                <a:solidFill>
                  <a:srgbClr val="006600"/>
                </a:solidFill>
              </a:rPr>
              <a:t>wordCloud.png</a:t>
            </a:r>
            <a:r>
              <a:rPr lang="en-US" sz="2800" dirty="0"/>
              <a:t>. </a:t>
            </a:r>
          </a:p>
          <a:p>
            <a:pPr marL="342900" lvl="1" indent="-342900"/>
            <a:r>
              <a:rPr lang="en-US" sz="2800" dirty="0"/>
              <a:t>The following command will change its default file name: </a:t>
            </a:r>
          </a:p>
          <a:p>
            <a:pPr marL="800100" lvl="2" indent="-342900"/>
            <a:r>
              <a:rPr lang="en-US" sz="2400" b="1" dirty="0" err="1">
                <a:solidFill>
                  <a:srgbClr val="0000CC"/>
                </a:solidFill>
              </a:rPr>
              <a:t>sma.wordClouds</a:t>
            </a:r>
            <a:r>
              <a:rPr lang="en-US" sz="2400" b="1" dirty="0">
                <a:solidFill>
                  <a:srgbClr val="0000CC"/>
                </a:solidFill>
              </a:rPr>
              <a:t>(Tweets, file = 'wordClouds_preProcessed.png')</a:t>
            </a:r>
            <a:endParaRPr lang="en-US" sz="2800" dirty="0"/>
          </a:p>
          <a:p>
            <a:endParaRPr lang="en-US" sz="3200" dirty="0"/>
          </a:p>
        </p:txBody>
      </p:sp>
    </p:spTree>
    <p:extLst>
      <p:ext uri="{BB962C8B-B14F-4D97-AF65-F5344CB8AC3E}">
        <p14:creationId xmlns:p14="http://schemas.microsoft.com/office/powerpoint/2010/main" val="31038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177" y="3470259"/>
            <a:ext cx="4557823" cy="3404125"/>
          </a:xfrm>
          <a:prstGeom prst="rect">
            <a:avLst/>
          </a:prstGeom>
        </p:spPr>
      </p:pic>
      <p:sp>
        <p:nvSpPr>
          <p:cNvPr id="2" name="Title 1"/>
          <p:cNvSpPr>
            <a:spLocks noGrp="1"/>
          </p:cNvSpPr>
          <p:nvPr>
            <p:ph type="title"/>
          </p:nvPr>
        </p:nvSpPr>
        <p:spPr>
          <a:xfrm>
            <a:off x="838200" y="-109183"/>
            <a:ext cx="10515600" cy="805218"/>
          </a:xfrm>
        </p:spPr>
        <p:txBody>
          <a:bodyPr/>
          <a:lstStyle/>
          <a:p>
            <a:pPr algn="ctr"/>
            <a:r>
              <a:rPr lang="en-US" dirty="0"/>
              <a:t>Tweet Topics</a:t>
            </a:r>
          </a:p>
        </p:txBody>
      </p:sp>
      <p:sp>
        <p:nvSpPr>
          <p:cNvPr id="3" name="Content Placeholder 2"/>
          <p:cNvSpPr>
            <a:spLocks noGrp="1"/>
          </p:cNvSpPr>
          <p:nvPr>
            <p:ph idx="1"/>
          </p:nvPr>
        </p:nvSpPr>
        <p:spPr>
          <a:xfrm>
            <a:off x="237699" y="614147"/>
            <a:ext cx="11594910" cy="5712225"/>
          </a:xfrm>
        </p:spPr>
        <p:txBody>
          <a:bodyPr/>
          <a:lstStyle/>
          <a:p>
            <a:r>
              <a:rPr lang="en-US" dirty="0"/>
              <a:t>Another way to display the various information within a social media data is via a topic modelling such as Latent </a:t>
            </a:r>
            <a:r>
              <a:rPr lang="en-US" dirty="0" err="1"/>
              <a:t>Dirichlet</a:t>
            </a:r>
            <a:r>
              <a:rPr lang="en-US" dirty="0"/>
              <a:t> Allocation (LDA) [*].</a:t>
            </a:r>
          </a:p>
          <a:p>
            <a:r>
              <a:rPr lang="en-US" dirty="0"/>
              <a:t>To display the 10 most popular topics from our tweet data you can use the following command:</a:t>
            </a:r>
          </a:p>
          <a:p>
            <a:pPr lvl="1"/>
            <a:r>
              <a:rPr lang="en-US" b="1" dirty="0" err="1">
                <a:solidFill>
                  <a:srgbClr val="0000CC"/>
                </a:solidFill>
              </a:rPr>
              <a:t>sma.getTopics</a:t>
            </a:r>
            <a:r>
              <a:rPr lang="en-US" b="1" dirty="0">
                <a:solidFill>
                  <a:srgbClr val="0000CC"/>
                </a:solidFill>
              </a:rPr>
              <a:t>(Tweets, topic=topic, </a:t>
            </a:r>
            <a:r>
              <a:rPr lang="en-US" b="1" dirty="0" err="1">
                <a:solidFill>
                  <a:srgbClr val="0000CC"/>
                </a:solidFill>
              </a:rPr>
              <a:t>tweetTopics</a:t>
            </a:r>
            <a:r>
              <a:rPr lang="en-US" b="1" dirty="0">
                <a:solidFill>
                  <a:srgbClr val="0000CC"/>
                </a:solidFill>
              </a:rPr>
              <a:t>=True)</a:t>
            </a:r>
          </a:p>
          <a:p>
            <a:r>
              <a:rPr lang="en-US" dirty="0"/>
              <a:t>Notes that the LDA is computationally expensive and require a significant amount of computer’s memory. Therefore only use this command if your Tweets is not large (~ &lt;50,000). Otherwise, do a topic modelling on clusters/communities as we are going to discuss latter.</a:t>
            </a:r>
          </a:p>
        </p:txBody>
      </p:sp>
      <p:sp>
        <p:nvSpPr>
          <p:cNvPr id="5" name="Rectangle 4"/>
          <p:cNvSpPr/>
          <p:nvPr/>
        </p:nvSpPr>
        <p:spPr>
          <a:xfrm>
            <a:off x="404037" y="6437909"/>
            <a:ext cx="8729330" cy="369332"/>
          </a:xfrm>
          <a:prstGeom prst="rect">
            <a:avLst/>
          </a:prstGeom>
        </p:spPr>
        <p:txBody>
          <a:bodyPr wrap="square">
            <a:spAutoFit/>
          </a:bodyPr>
          <a:lstStyle/>
          <a:p>
            <a:r>
              <a:rPr lang="en-US" dirty="0">
                <a:hlinkClick r:id="rId4"/>
              </a:rPr>
              <a:t>[*] http://www.cs.columbia.edu/~blei/papers/BleiNgJordan2003.pdf</a:t>
            </a:r>
            <a:r>
              <a:rPr lang="en-US" dirty="0"/>
              <a:t> </a:t>
            </a:r>
          </a:p>
        </p:txBody>
      </p:sp>
    </p:spTree>
    <p:extLst>
      <p:ext uri="{BB962C8B-B14F-4D97-AF65-F5344CB8AC3E}">
        <p14:creationId xmlns:p14="http://schemas.microsoft.com/office/powerpoint/2010/main" val="206292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593"/>
            <a:ext cx="10515600" cy="518160"/>
          </a:xfrm>
        </p:spPr>
        <p:txBody>
          <a:bodyPr>
            <a:noAutofit/>
          </a:bodyPr>
          <a:lstStyle/>
          <a:p>
            <a:pPr algn="ctr"/>
            <a:r>
              <a:rPr lang="en-AU" sz="5400" dirty="0"/>
              <a:t>Saving &amp; Loading</a:t>
            </a:r>
          </a:p>
        </p:txBody>
      </p:sp>
      <p:sp>
        <p:nvSpPr>
          <p:cNvPr id="3" name="Content Placeholder 2"/>
          <p:cNvSpPr>
            <a:spLocks noGrp="1"/>
          </p:cNvSpPr>
          <p:nvPr>
            <p:ph idx="1"/>
          </p:nvPr>
        </p:nvSpPr>
        <p:spPr>
          <a:xfrm>
            <a:off x="345440" y="1187355"/>
            <a:ext cx="11744960" cy="5304884"/>
          </a:xfrm>
        </p:spPr>
        <p:txBody>
          <a:bodyPr>
            <a:normAutofit/>
          </a:bodyPr>
          <a:lstStyle/>
          <a:p>
            <a:r>
              <a:rPr lang="en-AU" sz="3600" dirty="0"/>
              <a:t> For repeatability or other purposes, tweets can be saved using the following command:</a:t>
            </a:r>
          </a:p>
          <a:p>
            <a:pPr lvl="1"/>
            <a:r>
              <a:rPr lang="en-US" sz="3200" b="1" dirty="0" err="1">
                <a:solidFill>
                  <a:srgbClr val="0000CC"/>
                </a:solidFill>
              </a:rPr>
              <a:t>sma.saveTweets</a:t>
            </a:r>
            <a:r>
              <a:rPr lang="en-US" sz="3200" b="1" dirty="0">
                <a:solidFill>
                  <a:srgbClr val="0000CC"/>
                </a:solidFill>
              </a:rPr>
              <a:t>(Tweets, file='</a:t>
            </a:r>
            <a:r>
              <a:rPr lang="en-US" sz="3200" b="1" dirty="0" err="1">
                <a:solidFill>
                  <a:srgbClr val="0000CC"/>
                </a:solidFill>
              </a:rPr>
              <a:t>Tweets.json</a:t>
            </a:r>
            <a:r>
              <a:rPr lang="en-US" sz="3200" b="1" dirty="0">
                <a:solidFill>
                  <a:srgbClr val="0000CC"/>
                </a:solidFill>
              </a:rPr>
              <a:t>')</a:t>
            </a:r>
          </a:p>
          <a:p>
            <a:endParaRPr lang="en-US" sz="3600" dirty="0"/>
          </a:p>
          <a:p>
            <a:endParaRPr lang="en-US" sz="3600" dirty="0"/>
          </a:p>
          <a:p>
            <a:r>
              <a:rPr lang="en-US" sz="3600" dirty="0"/>
              <a:t>To load the saved tweet data you can use the following command:</a:t>
            </a:r>
          </a:p>
          <a:p>
            <a:pPr lvl="1"/>
            <a:r>
              <a:rPr lang="en-US" sz="3200" b="1" dirty="0">
                <a:solidFill>
                  <a:srgbClr val="0000CC"/>
                </a:solidFill>
              </a:rPr>
              <a:t>Tweets = </a:t>
            </a:r>
            <a:r>
              <a:rPr lang="en-US" sz="3200" b="1" dirty="0" err="1">
                <a:solidFill>
                  <a:srgbClr val="0000CC"/>
                </a:solidFill>
              </a:rPr>
              <a:t>sma.loadTweets</a:t>
            </a:r>
            <a:r>
              <a:rPr lang="en-US" sz="3200" b="1" dirty="0">
                <a:solidFill>
                  <a:srgbClr val="0000CC"/>
                </a:solidFill>
              </a:rPr>
              <a:t>(file='</a:t>
            </a:r>
            <a:r>
              <a:rPr lang="en-US" sz="3200" b="1" dirty="0" err="1">
                <a:solidFill>
                  <a:srgbClr val="0000CC"/>
                </a:solidFill>
              </a:rPr>
              <a:t>Tweets.json</a:t>
            </a:r>
            <a:r>
              <a:rPr lang="en-US" sz="3200" b="1" dirty="0">
                <a:solidFill>
                  <a:srgbClr val="0000CC"/>
                </a:solidFill>
              </a:rPr>
              <a:t>')</a:t>
            </a:r>
          </a:p>
          <a:p>
            <a:endParaRPr lang="en-AU" sz="3600" dirty="0"/>
          </a:p>
          <a:p>
            <a:endParaRPr lang="en-AU" sz="3600" dirty="0"/>
          </a:p>
        </p:txBody>
      </p:sp>
      <p:pic>
        <p:nvPicPr>
          <p:cNvPr id="5" name="Picture 4"/>
          <p:cNvPicPr>
            <a:picLocks noChangeAspect="1"/>
          </p:cNvPicPr>
          <p:nvPr/>
        </p:nvPicPr>
        <p:blipFill>
          <a:blip r:embed="rId2"/>
          <a:stretch>
            <a:fillRect/>
          </a:stretch>
        </p:blipFill>
        <p:spPr>
          <a:xfrm>
            <a:off x="9210675" y="4603772"/>
            <a:ext cx="2143125" cy="2143125"/>
          </a:xfrm>
          <a:prstGeom prst="rect">
            <a:avLst/>
          </a:prstGeom>
        </p:spPr>
      </p:pic>
      <p:pic>
        <p:nvPicPr>
          <p:cNvPr id="6" name="Picture 5"/>
          <p:cNvPicPr>
            <a:picLocks noChangeAspect="1"/>
          </p:cNvPicPr>
          <p:nvPr/>
        </p:nvPicPr>
        <p:blipFill>
          <a:blip r:embed="rId3"/>
          <a:stretch>
            <a:fillRect/>
          </a:stretch>
        </p:blipFill>
        <p:spPr>
          <a:xfrm>
            <a:off x="9210675" y="2166901"/>
            <a:ext cx="1828800" cy="1822269"/>
          </a:xfrm>
          <a:prstGeom prst="rect">
            <a:avLst/>
          </a:prstGeom>
        </p:spPr>
      </p:pic>
    </p:spTree>
    <p:extLst>
      <p:ext uri="{BB962C8B-B14F-4D97-AF65-F5344CB8AC3E}">
        <p14:creationId xmlns:p14="http://schemas.microsoft.com/office/powerpoint/2010/main" val="193289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0"/>
            <a:ext cx="10515600" cy="1325563"/>
          </a:xfrm>
        </p:spPr>
        <p:txBody>
          <a:bodyPr>
            <a:normAutofit/>
          </a:bodyPr>
          <a:lstStyle/>
          <a:p>
            <a:pPr algn="ctr"/>
            <a:r>
              <a:rPr lang="en-US" sz="8000" dirty="0"/>
              <a:t>Graph </a:t>
            </a:r>
          </a:p>
        </p:txBody>
      </p:sp>
      <p:sp>
        <p:nvSpPr>
          <p:cNvPr id="4" name="Rectangle 3"/>
          <p:cNvSpPr txBox="1">
            <a:spLocks noChangeArrowheads="1"/>
          </p:cNvSpPr>
          <p:nvPr/>
        </p:nvSpPr>
        <p:spPr>
          <a:xfrm>
            <a:off x="761999" y="1600200"/>
            <a:ext cx="7221941" cy="4530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3200" dirty="0">
              <a:latin typeface="Arial" panose="020B0604020202020204" pitchFamily="34" charset="0"/>
            </a:endParaRPr>
          </a:p>
          <a:p>
            <a:r>
              <a:rPr lang="en-US" altLang="en-US" sz="3600" dirty="0">
                <a:latin typeface="Arial" panose="020B0604020202020204" pitchFamily="34" charset="0"/>
              </a:rPr>
              <a:t>What is a graph G?  </a:t>
            </a:r>
          </a:p>
          <a:p>
            <a:r>
              <a:rPr lang="en-US" altLang="en-US" sz="3600" dirty="0">
                <a:latin typeface="Arial" panose="020B0604020202020204" pitchFamily="34" charset="0"/>
              </a:rPr>
              <a:t>It is a pair G = (V, E), where</a:t>
            </a:r>
          </a:p>
          <a:p>
            <a:pPr lvl="1"/>
            <a:r>
              <a:rPr lang="en-US" altLang="en-US" sz="2800" dirty="0">
                <a:latin typeface="Arial" panose="020B0604020202020204" pitchFamily="34" charset="0"/>
              </a:rPr>
              <a:t>V = V(G) = set of vertices</a:t>
            </a:r>
          </a:p>
          <a:p>
            <a:pPr lvl="1"/>
            <a:r>
              <a:rPr lang="en-US" altLang="en-US" sz="2800" dirty="0">
                <a:latin typeface="Arial" panose="020B0604020202020204" pitchFamily="34" charset="0"/>
              </a:rPr>
              <a:t>E = E(G) = set of edges</a:t>
            </a:r>
          </a:p>
          <a:p>
            <a:r>
              <a:rPr lang="en-US" altLang="en-US" sz="3200" b="1" dirty="0">
                <a:latin typeface="Arial" panose="020B0604020202020204" pitchFamily="34" charset="0"/>
              </a:rPr>
              <a:t>Example:</a:t>
            </a:r>
          </a:p>
          <a:p>
            <a:pPr lvl="1"/>
            <a:r>
              <a:rPr lang="en-US" altLang="en-US" sz="2800" dirty="0">
                <a:latin typeface="Arial" panose="020B0604020202020204" pitchFamily="34" charset="0"/>
              </a:rPr>
              <a:t>V = {s, u, v, w, x, y, z}</a:t>
            </a:r>
          </a:p>
          <a:p>
            <a:pPr lvl="1"/>
            <a:r>
              <a:rPr lang="en-US" altLang="en-US" sz="2800" dirty="0">
                <a:latin typeface="Arial" panose="020B0604020202020204" pitchFamily="34" charset="0"/>
              </a:rPr>
              <a:t>E = {(</a:t>
            </a:r>
            <a:r>
              <a:rPr lang="en-US" altLang="en-US" sz="2800" dirty="0" err="1">
                <a:latin typeface="Arial" panose="020B0604020202020204" pitchFamily="34" charset="0"/>
              </a:rPr>
              <a:t>x,s</a:t>
            </a:r>
            <a:r>
              <a:rPr lang="en-US" altLang="en-US" sz="2800" dirty="0">
                <a:latin typeface="Arial" panose="020B0604020202020204" pitchFamily="34" charset="0"/>
              </a:rPr>
              <a:t>), (</a:t>
            </a:r>
            <a:r>
              <a:rPr lang="en-US" altLang="en-US" sz="2800" dirty="0" err="1">
                <a:latin typeface="Arial" panose="020B0604020202020204" pitchFamily="34" charset="0"/>
              </a:rPr>
              <a:t>x,v</a:t>
            </a:r>
            <a:r>
              <a:rPr lang="en-US" altLang="en-US" sz="2800" dirty="0">
                <a:latin typeface="Arial" panose="020B0604020202020204" pitchFamily="34" charset="0"/>
              </a:rPr>
              <a:t>)</a:t>
            </a:r>
            <a:r>
              <a:rPr lang="en-US" altLang="en-US" sz="2800" baseline="-25000" dirty="0">
                <a:latin typeface="Arial" panose="020B0604020202020204" pitchFamily="34" charset="0"/>
              </a:rPr>
              <a:t>1</a:t>
            </a:r>
            <a:r>
              <a:rPr lang="en-US" altLang="en-US" sz="2800" dirty="0">
                <a:latin typeface="Arial" panose="020B0604020202020204" pitchFamily="34" charset="0"/>
              </a:rPr>
              <a:t>, (</a:t>
            </a:r>
            <a:r>
              <a:rPr lang="en-US" altLang="en-US" sz="2800" dirty="0" err="1">
                <a:latin typeface="Arial" panose="020B0604020202020204" pitchFamily="34" charset="0"/>
              </a:rPr>
              <a:t>x,v</a:t>
            </a:r>
            <a:r>
              <a:rPr lang="en-US" altLang="en-US" sz="2800" dirty="0">
                <a:latin typeface="Arial" panose="020B0604020202020204" pitchFamily="34" charset="0"/>
              </a:rPr>
              <a:t>)</a:t>
            </a:r>
            <a:r>
              <a:rPr lang="en-US" altLang="en-US" sz="2800" baseline="-25000" dirty="0">
                <a:latin typeface="Arial" panose="020B0604020202020204" pitchFamily="34" charset="0"/>
              </a:rPr>
              <a:t>2</a:t>
            </a:r>
            <a:r>
              <a:rPr lang="en-US" altLang="en-US" sz="2800" dirty="0">
                <a:latin typeface="Arial" panose="020B0604020202020204" pitchFamily="34" charset="0"/>
              </a:rPr>
              <a:t>, (</a:t>
            </a:r>
            <a:r>
              <a:rPr lang="en-US" altLang="en-US" sz="2800" dirty="0" err="1">
                <a:latin typeface="Arial" panose="020B0604020202020204" pitchFamily="34" charset="0"/>
              </a:rPr>
              <a:t>x,u</a:t>
            </a:r>
            <a:r>
              <a:rPr lang="en-US" altLang="en-US" sz="2800" dirty="0">
                <a:latin typeface="Arial" panose="020B0604020202020204" pitchFamily="34" charset="0"/>
              </a:rPr>
              <a:t>), (</a:t>
            </a:r>
            <a:r>
              <a:rPr lang="en-US" altLang="en-US" sz="2800" dirty="0" err="1">
                <a:latin typeface="Arial" panose="020B0604020202020204" pitchFamily="34" charset="0"/>
              </a:rPr>
              <a:t>v,w</a:t>
            </a:r>
            <a:r>
              <a:rPr lang="en-US" altLang="en-US" sz="2800" dirty="0">
                <a:latin typeface="Arial" panose="020B0604020202020204" pitchFamily="34" charset="0"/>
              </a:rPr>
              <a:t>), (</a:t>
            </a:r>
            <a:r>
              <a:rPr lang="en-US" altLang="en-US" sz="2800" dirty="0" err="1">
                <a:latin typeface="Arial" panose="020B0604020202020204" pitchFamily="34" charset="0"/>
              </a:rPr>
              <a:t>s,v</a:t>
            </a:r>
            <a:r>
              <a:rPr lang="en-US" altLang="en-US" sz="2800" dirty="0">
                <a:latin typeface="Arial" panose="020B0604020202020204" pitchFamily="34" charset="0"/>
              </a:rPr>
              <a:t>), (</a:t>
            </a:r>
            <a:r>
              <a:rPr lang="en-US" altLang="en-US" sz="2800" dirty="0" err="1">
                <a:latin typeface="Arial" panose="020B0604020202020204" pitchFamily="34" charset="0"/>
              </a:rPr>
              <a:t>s,u</a:t>
            </a:r>
            <a:r>
              <a:rPr lang="en-US" altLang="en-US" sz="2800" dirty="0">
                <a:latin typeface="Arial" panose="020B0604020202020204" pitchFamily="34" charset="0"/>
              </a:rPr>
              <a:t>), (</a:t>
            </a:r>
            <a:r>
              <a:rPr lang="en-US" altLang="en-US" sz="2800" dirty="0" err="1">
                <a:latin typeface="Arial" panose="020B0604020202020204" pitchFamily="34" charset="0"/>
              </a:rPr>
              <a:t>s,w</a:t>
            </a:r>
            <a:r>
              <a:rPr lang="en-US" altLang="en-US" sz="2800" dirty="0">
                <a:latin typeface="Arial" panose="020B0604020202020204" pitchFamily="34" charset="0"/>
              </a:rPr>
              <a:t>), (</a:t>
            </a:r>
            <a:r>
              <a:rPr lang="en-US" altLang="en-US" sz="2800" dirty="0" err="1">
                <a:latin typeface="Arial" panose="020B0604020202020204" pitchFamily="34" charset="0"/>
              </a:rPr>
              <a:t>s,y</a:t>
            </a:r>
            <a:r>
              <a:rPr lang="en-US" altLang="en-US" sz="2800" dirty="0">
                <a:latin typeface="Arial" panose="020B0604020202020204" pitchFamily="34" charset="0"/>
              </a:rPr>
              <a:t>), (</a:t>
            </a:r>
            <a:r>
              <a:rPr lang="en-US" altLang="en-US" sz="2800" dirty="0" err="1">
                <a:latin typeface="Arial" panose="020B0604020202020204" pitchFamily="34" charset="0"/>
              </a:rPr>
              <a:t>w,y</a:t>
            </a:r>
            <a:r>
              <a:rPr lang="en-US" altLang="en-US" sz="2800" dirty="0">
                <a:latin typeface="Arial" panose="020B0604020202020204" pitchFamily="34" charset="0"/>
              </a:rPr>
              <a:t>), (</a:t>
            </a:r>
            <a:r>
              <a:rPr lang="en-US" altLang="en-US" sz="2800" dirty="0" err="1">
                <a:latin typeface="Arial" panose="020B0604020202020204" pitchFamily="34" charset="0"/>
              </a:rPr>
              <a:t>u,y</a:t>
            </a:r>
            <a:r>
              <a:rPr lang="en-US" altLang="en-US" sz="2800" dirty="0">
                <a:latin typeface="Arial" panose="020B0604020202020204" pitchFamily="34" charset="0"/>
              </a:rPr>
              <a:t>), (</a:t>
            </a:r>
            <a:r>
              <a:rPr lang="en-US" altLang="en-US" sz="2800" dirty="0" err="1">
                <a:latin typeface="Arial" panose="020B0604020202020204" pitchFamily="34" charset="0"/>
              </a:rPr>
              <a:t>u,z</a:t>
            </a:r>
            <a:r>
              <a:rPr lang="en-US" altLang="en-US" sz="2800" dirty="0">
                <a:latin typeface="Arial" panose="020B0604020202020204" pitchFamily="34" charset="0"/>
              </a:rPr>
              <a:t>),(</a:t>
            </a:r>
            <a:r>
              <a:rPr lang="en-US" altLang="en-US" sz="2800" dirty="0" err="1">
                <a:latin typeface="Arial" panose="020B0604020202020204" pitchFamily="34" charset="0"/>
              </a:rPr>
              <a:t>y,z</a:t>
            </a:r>
            <a:r>
              <a:rPr lang="en-US" altLang="en-US" sz="2800" dirty="0">
                <a:latin typeface="Arial" panose="020B0604020202020204" pitchFamily="34" charset="0"/>
              </a:rPr>
              <a:t>)}</a:t>
            </a:r>
          </a:p>
        </p:txBody>
      </p:sp>
      <p:pic>
        <p:nvPicPr>
          <p:cNvPr id="5" name="Picture 9" descr="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498" y="2060397"/>
            <a:ext cx="37147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16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097" y="4093535"/>
            <a:ext cx="4019266" cy="2825167"/>
          </a:xfrm>
          <a:prstGeom prst="rect">
            <a:avLst/>
          </a:prstGeom>
        </p:spPr>
      </p:pic>
      <p:sp>
        <p:nvSpPr>
          <p:cNvPr id="2" name="Title 1"/>
          <p:cNvSpPr>
            <a:spLocks noGrp="1"/>
          </p:cNvSpPr>
          <p:nvPr>
            <p:ph type="title"/>
          </p:nvPr>
        </p:nvSpPr>
        <p:spPr>
          <a:xfrm>
            <a:off x="838200" y="0"/>
            <a:ext cx="10515600" cy="1325563"/>
          </a:xfrm>
        </p:spPr>
        <p:txBody>
          <a:bodyPr>
            <a:noAutofit/>
          </a:bodyPr>
          <a:lstStyle/>
          <a:p>
            <a:pPr algn="ctr"/>
            <a:r>
              <a:rPr lang="en-US" sz="6000" dirty="0"/>
              <a:t>Social Network Graph in Python</a:t>
            </a:r>
          </a:p>
        </p:txBody>
      </p:sp>
      <p:sp>
        <p:nvSpPr>
          <p:cNvPr id="3" name="Content Placeholder 2"/>
          <p:cNvSpPr>
            <a:spLocks noGrp="1"/>
          </p:cNvSpPr>
          <p:nvPr>
            <p:ph idx="1"/>
          </p:nvPr>
        </p:nvSpPr>
        <p:spPr>
          <a:xfrm>
            <a:off x="354842" y="1135144"/>
            <a:ext cx="10998958" cy="4648414"/>
          </a:xfrm>
        </p:spPr>
        <p:txBody>
          <a:bodyPr>
            <a:normAutofit/>
          </a:bodyPr>
          <a:lstStyle/>
          <a:p>
            <a:r>
              <a:rPr lang="en-US" sz="3600" dirty="0"/>
              <a:t>The following command will build a social network graph based on users’ mentions.</a:t>
            </a:r>
          </a:p>
          <a:p>
            <a:pPr lvl="1"/>
            <a:r>
              <a:rPr lang="en-US" sz="3200" b="1" dirty="0">
                <a:solidFill>
                  <a:srgbClr val="0000CC"/>
                </a:solidFill>
              </a:rPr>
              <a:t>G = </a:t>
            </a:r>
            <a:r>
              <a:rPr lang="en-US" sz="3200" b="1" dirty="0" err="1">
                <a:solidFill>
                  <a:srgbClr val="0000CC"/>
                </a:solidFill>
              </a:rPr>
              <a:t>sma.buildGraph</a:t>
            </a:r>
            <a:r>
              <a:rPr lang="en-US" sz="3200" b="1" dirty="0">
                <a:solidFill>
                  <a:srgbClr val="0000CC"/>
                </a:solidFill>
              </a:rPr>
              <a:t>(Tweets)</a:t>
            </a:r>
          </a:p>
          <a:p>
            <a:r>
              <a:rPr lang="en-US" sz="3600" dirty="0"/>
              <a:t>Each vertex corresponds to twitter </a:t>
            </a:r>
            <a:r>
              <a:rPr lang="en-US" sz="3600" b="1" dirty="0" err="1">
                <a:solidFill>
                  <a:srgbClr val="006600"/>
                </a:solidFill>
              </a:rPr>
              <a:t>screen_name</a:t>
            </a:r>
            <a:r>
              <a:rPr lang="en-US" sz="3600" dirty="0">
                <a:solidFill>
                  <a:srgbClr val="006600"/>
                </a:solidFill>
              </a:rPr>
              <a:t> </a:t>
            </a:r>
            <a:r>
              <a:rPr lang="en-US" sz="3600" dirty="0"/>
              <a:t>and the edges of the graphs are </a:t>
            </a:r>
            <a:r>
              <a:rPr lang="en-US" sz="3600" b="1" dirty="0">
                <a:solidFill>
                  <a:srgbClr val="006600"/>
                </a:solidFill>
              </a:rPr>
              <a:t>mentions</a:t>
            </a:r>
            <a:r>
              <a:rPr lang="en-US" sz="3600" dirty="0"/>
              <a:t> between users.</a:t>
            </a:r>
          </a:p>
          <a:p>
            <a:r>
              <a:rPr lang="en-US" sz="3600" dirty="0"/>
              <a:t>The following command will view/draw the graph.</a:t>
            </a:r>
          </a:p>
          <a:p>
            <a:pPr lvl="1"/>
            <a:r>
              <a:rPr lang="en-US" sz="3200" b="1" dirty="0" err="1">
                <a:solidFill>
                  <a:srgbClr val="0000CC"/>
                </a:solidFill>
              </a:rPr>
              <a:t>sma</a:t>
            </a:r>
            <a:r>
              <a:rPr lang="en-US" sz="3200" b="1" dirty="0">
                <a:solidFill>
                  <a:srgbClr val="0000CC"/>
                </a:solidFill>
              </a:rPr>
              <a:t>. </a:t>
            </a:r>
            <a:r>
              <a:rPr lang="en-US" sz="3200" b="1" dirty="0" err="1">
                <a:solidFill>
                  <a:srgbClr val="0000CC"/>
                </a:solidFill>
              </a:rPr>
              <a:t>drawGraph</a:t>
            </a:r>
            <a:r>
              <a:rPr lang="en-US" sz="3200" b="1" dirty="0">
                <a:solidFill>
                  <a:srgbClr val="0000CC"/>
                </a:solidFill>
              </a:rPr>
              <a:t>(G)</a:t>
            </a:r>
          </a:p>
          <a:p>
            <a:endParaRPr lang="en-US" sz="3600" dirty="0"/>
          </a:p>
        </p:txBody>
      </p:sp>
    </p:spTree>
    <p:extLst>
      <p:ext uri="{BB962C8B-B14F-4D97-AF65-F5344CB8AC3E}">
        <p14:creationId xmlns:p14="http://schemas.microsoft.com/office/powerpoint/2010/main" val="330408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23331"/>
          </a:xfrm>
        </p:spPr>
        <p:txBody>
          <a:bodyPr>
            <a:noAutofit/>
          </a:bodyPr>
          <a:lstStyle/>
          <a:p>
            <a:pPr algn="ctr"/>
            <a:r>
              <a:rPr lang="en-US" sz="7200" dirty="0"/>
              <a:t>Outline</a:t>
            </a:r>
          </a:p>
        </p:txBody>
      </p:sp>
      <p:sp>
        <p:nvSpPr>
          <p:cNvPr id="3" name="Content Placeholder 2"/>
          <p:cNvSpPr>
            <a:spLocks noGrp="1"/>
          </p:cNvSpPr>
          <p:nvPr>
            <p:ph idx="1"/>
          </p:nvPr>
        </p:nvSpPr>
        <p:spPr>
          <a:xfrm>
            <a:off x="259307" y="863600"/>
            <a:ext cx="11932693" cy="5801360"/>
          </a:xfrm>
        </p:spPr>
        <p:txBody>
          <a:bodyPr>
            <a:noAutofit/>
          </a:bodyPr>
          <a:lstStyle/>
          <a:p>
            <a:pPr>
              <a:buFont typeface="Wingdings" panose="05000000000000000000" pitchFamily="2" charset="2"/>
              <a:buChar char="v"/>
            </a:pPr>
            <a:r>
              <a:rPr lang="en-US" sz="3600" dirty="0"/>
              <a:t>Installation &amp; registration of API (Python &amp; its modules)</a:t>
            </a:r>
          </a:p>
          <a:p>
            <a:pPr>
              <a:buFont typeface="Wingdings" panose="05000000000000000000" pitchFamily="2" charset="2"/>
              <a:buChar char="v"/>
            </a:pPr>
            <a:r>
              <a:rPr lang="en-US" sz="3600" dirty="0"/>
              <a:t>Introduction to SMA: Challenges, Methods, and Tools.</a:t>
            </a:r>
          </a:p>
          <a:p>
            <a:pPr>
              <a:buFont typeface="Wingdings" panose="05000000000000000000" pitchFamily="2" charset="2"/>
              <a:buChar char="v"/>
            </a:pPr>
            <a:r>
              <a:rPr lang="en-US" sz="3600" b="1" dirty="0"/>
              <a:t>Crawling</a:t>
            </a:r>
            <a:r>
              <a:rPr lang="en-US" sz="3600" dirty="0"/>
              <a:t>: Streaming, Searching, and Exporting Social Media data.</a:t>
            </a:r>
          </a:p>
          <a:p>
            <a:pPr marL="0" indent="0">
              <a:buNone/>
            </a:pPr>
            <a:r>
              <a:rPr lang="en-US" sz="3600" b="1" dirty="0">
                <a:solidFill>
                  <a:srgbClr val="0000CC"/>
                </a:solidFill>
              </a:rPr>
              <a:t>Network Analysis:</a:t>
            </a:r>
          </a:p>
          <a:p>
            <a:pPr lvl="1">
              <a:buFont typeface="Wingdings" panose="05000000000000000000" pitchFamily="2" charset="2"/>
              <a:buChar char="v"/>
            </a:pPr>
            <a:r>
              <a:rPr lang="en-US" sz="3200" b="1" dirty="0"/>
              <a:t>Centrality Analysis</a:t>
            </a:r>
            <a:r>
              <a:rPr lang="en-US" sz="3200" dirty="0"/>
              <a:t>: Introduction, Methods, Applications in Python.</a:t>
            </a:r>
          </a:p>
          <a:p>
            <a:pPr lvl="1">
              <a:buFont typeface="Wingdings" panose="05000000000000000000" pitchFamily="2" charset="2"/>
              <a:buChar char="v"/>
            </a:pPr>
            <a:r>
              <a:rPr lang="en-US" sz="3200" b="1" dirty="0"/>
              <a:t>Community Detection</a:t>
            </a:r>
            <a:r>
              <a:rPr lang="en-US" sz="3200" dirty="0"/>
              <a:t>: Introduction, Methods, Applications in Python.</a:t>
            </a:r>
          </a:p>
          <a:p>
            <a:pPr lvl="1">
              <a:buFont typeface="Wingdings" panose="05000000000000000000" pitchFamily="2" charset="2"/>
              <a:buChar char="v"/>
            </a:pPr>
            <a:r>
              <a:rPr lang="en-US" sz="3200" b="1" dirty="0"/>
              <a:t>Cluster Labelling</a:t>
            </a:r>
            <a:r>
              <a:rPr lang="en-US" sz="3200" dirty="0"/>
              <a:t>: Using Topic Modelling.</a:t>
            </a:r>
          </a:p>
          <a:p>
            <a:pPr marL="0" indent="0">
              <a:buNone/>
            </a:pPr>
            <a:r>
              <a:rPr lang="en-US" sz="3600" b="1" dirty="0">
                <a:solidFill>
                  <a:srgbClr val="0000CC"/>
                </a:solidFill>
              </a:rPr>
              <a:t>Discussions</a:t>
            </a:r>
            <a:endParaRPr lang="en-US" sz="3600" dirty="0"/>
          </a:p>
          <a:p>
            <a:pPr>
              <a:buFont typeface="Wingdings" panose="05000000000000000000" pitchFamily="2" charset="2"/>
              <a:buChar char="v"/>
            </a:pPr>
            <a:endParaRPr lang="en-US" sz="3600" dirty="0"/>
          </a:p>
          <a:p>
            <a:pPr>
              <a:buFont typeface="Wingdings" panose="05000000000000000000" pitchFamily="2" charset="2"/>
              <a:buChar char="v"/>
            </a:pPr>
            <a:endParaRPr lang="en-US" sz="3600" dirty="0"/>
          </a:p>
        </p:txBody>
      </p:sp>
    </p:spTree>
    <p:extLst>
      <p:ext uri="{BB962C8B-B14F-4D97-AF65-F5344CB8AC3E}">
        <p14:creationId xmlns:p14="http://schemas.microsoft.com/office/powerpoint/2010/main" val="225060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99321" y="606424"/>
            <a:ext cx="6748130" cy="5464767"/>
          </a:xfrm>
          <a:prstGeom prst="rect">
            <a:avLst/>
          </a:prstGeom>
        </p:spPr>
      </p:pic>
      <p:sp>
        <p:nvSpPr>
          <p:cNvPr id="2" name="Title 1"/>
          <p:cNvSpPr>
            <a:spLocks noGrp="1"/>
          </p:cNvSpPr>
          <p:nvPr>
            <p:ph type="title"/>
          </p:nvPr>
        </p:nvSpPr>
        <p:spPr>
          <a:xfrm>
            <a:off x="838200" y="40945"/>
            <a:ext cx="10515600" cy="518160"/>
          </a:xfrm>
        </p:spPr>
        <p:txBody>
          <a:bodyPr>
            <a:noAutofit/>
          </a:bodyPr>
          <a:lstStyle/>
          <a:p>
            <a:pPr algn="ctr"/>
            <a:r>
              <a:rPr lang="en-AU" sz="5400" dirty="0"/>
              <a:t>Centrality Analysis</a:t>
            </a:r>
          </a:p>
        </p:txBody>
      </p:sp>
      <p:sp>
        <p:nvSpPr>
          <p:cNvPr id="3" name="Content Placeholder 2"/>
          <p:cNvSpPr>
            <a:spLocks noGrp="1"/>
          </p:cNvSpPr>
          <p:nvPr>
            <p:ph idx="1"/>
          </p:nvPr>
        </p:nvSpPr>
        <p:spPr>
          <a:xfrm>
            <a:off x="116958" y="1125041"/>
            <a:ext cx="5860761" cy="5071045"/>
          </a:xfrm>
        </p:spPr>
        <p:txBody>
          <a:bodyPr>
            <a:normAutofit/>
          </a:bodyPr>
          <a:lstStyle/>
          <a:p>
            <a:r>
              <a:rPr lang="en-US" sz="3600" b="1" dirty="0"/>
              <a:t>centrality</a:t>
            </a:r>
            <a:r>
              <a:rPr lang="en-US" sz="3600" dirty="0"/>
              <a:t> identify the most important </a:t>
            </a:r>
            <a:r>
              <a:rPr lang="en-US" sz="3600" b="1" dirty="0">
                <a:solidFill>
                  <a:srgbClr val="006600"/>
                </a:solidFill>
              </a:rPr>
              <a:t>vertices</a:t>
            </a:r>
            <a:r>
              <a:rPr lang="en-US" sz="3600" dirty="0"/>
              <a:t> (</a:t>
            </a:r>
            <a:r>
              <a:rPr lang="en-US" sz="3600" dirty="0">
                <a:solidFill>
                  <a:srgbClr val="006600"/>
                </a:solidFill>
              </a:rPr>
              <a:t>Social media users</a:t>
            </a:r>
            <a:r>
              <a:rPr lang="en-US" sz="3600" dirty="0"/>
              <a:t>) within a graph (</a:t>
            </a:r>
            <a:r>
              <a:rPr lang="en-US" sz="3600" b="1" dirty="0">
                <a:solidFill>
                  <a:srgbClr val="006600"/>
                </a:solidFill>
              </a:rPr>
              <a:t>Social Media Network Data</a:t>
            </a:r>
            <a:r>
              <a:rPr lang="en-US" sz="3600" dirty="0"/>
              <a:t>)</a:t>
            </a:r>
            <a:r>
              <a:rPr lang="en-AU" sz="3600" dirty="0"/>
              <a:t>.</a:t>
            </a:r>
          </a:p>
          <a:p>
            <a:endParaRPr lang="en-AU" sz="3600" dirty="0"/>
          </a:p>
          <a:p>
            <a:r>
              <a:rPr lang="en-AU" sz="3600" dirty="0"/>
              <a:t>We will use </a:t>
            </a:r>
            <a:r>
              <a:rPr lang="en-AU" sz="3600" b="1" dirty="0" err="1">
                <a:solidFill>
                  <a:srgbClr val="006600"/>
                </a:solidFill>
              </a:rPr>
              <a:t>NetworkX</a:t>
            </a:r>
            <a:r>
              <a:rPr lang="en-AU" sz="3600" dirty="0">
                <a:solidFill>
                  <a:srgbClr val="006600"/>
                </a:solidFill>
              </a:rPr>
              <a:t> </a:t>
            </a:r>
            <a:r>
              <a:rPr lang="en-AU" sz="3600" dirty="0"/>
              <a:t>module in Python to do the centrality analysis.</a:t>
            </a:r>
          </a:p>
        </p:txBody>
      </p:sp>
      <p:sp>
        <p:nvSpPr>
          <p:cNvPr id="5" name="Rectangle 4"/>
          <p:cNvSpPr/>
          <p:nvPr/>
        </p:nvSpPr>
        <p:spPr>
          <a:xfrm>
            <a:off x="7503964" y="6097049"/>
            <a:ext cx="3925113" cy="369332"/>
          </a:xfrm>
          <a:prstGeom prst="rect">
            <a:avLst/>
          </a:prstGeom>
        </p:spPr>
        <p:txBody>
          <a:bodyPr wrap="none">
            <a:spAutoFit/>
          </a:bodyPr>
          <a:lstStyle/>
          <a:p>
            <a:r>
              <a:rPr lang="en-AU" dirty="0"/>
              <a:t>https://en.wikipedia.org/wiki/Centrality</a:t>
            </a:r>
          </a:p>
        </p:txBody>
      </p:sp>
    </p:spTree>
    <p:extLst>
      <p:ext uri="{BB962C8B-B14F-4D97-AF65-F5344CB8AC3E}">
        <p14:creationId xmlns:p14="http://schemas.microsoft.com/office/powerpoint/2010/main" val="148079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28048"/>
          </a:xfrm>
        </p:spPr>
        <p:txBody>
          <a:bodyPr/>
          <a:lstStyle/>
          <a:p>
            <a:pPr algn="ctr"/>
            <a:r>
              <a:rPr lang="en-AU" dirty="0"/>
              <a:t>Centrality Analysis in Python</a:t>
            </a:r>
          </a:p>
        </p:txBody>
      </p:sp>
      <p:sp>
        <p:nvSpPr>
          <p:cNvPr id="3" name="Content Placeholder 2"/>
          <p:cNvSpPr>
            <a:spLocks noGrp="1"/>
          </p:cNvSpPr>
          <p:nvPr>
            <p:ph idx="1"/>
          </p:nvPr>
        </p:nvSpPr>
        <p:spPr>
          <a:xfrm>
            <a:off x="95534" y="1037230"/>
            <a:ext cx="8857080" cy="5820770"/>
          </a:xfrm>
        </p:spPr>
        <p:txBody>
          <a:bodyPr>
            <a:normAutofit lnSpcReduction="10000"/>
          </a:bodyPr>
          <a:lstStyle/>
          <a:p>
            <a:r>
              <a:rPr lang="en-US" dirty="0"/>
              <a:t> The following commands will find most important users based on ‘</a:t>
            </a:r>
            <a:r>
              <a:rPr lang="en-US" b="1" dirty="0">
                <a:solidFill>
                  <a:srgbClr val="006600"/>
                </a:solidFill>
              </a:rPr>
              <a:t>degree</a:t>
            </a:r>
            <a:r>
              <a:rPr lang="en-US" dirty="0"/>
              <a:t>’.</a:t>
            </a:r>
          </a:p>
          <a:p>
            <a:r>
              <a:rPr lang="en-US" dirty="0"/>
              <a:t>Degree Method:</a:t>
            </a:r>
          </a:p>
          <a:p>
            <a:pPr lvl="1"/>
            <a:r>
              <a:rPr lang="en-US" b="1" dirty="0">
                <a:solidFill>
                  <a:srgbClr val="0000CC"/>
                </a:solidFill>
              </a:rPr>
              <a:t>Gt = </a:t>
            </a:r>
            <a:r>
              <a:rPr lang="en-US" b="1" dirty="0" err="1">
                <a:solidFill>
                  <a:srgbClr val="0000CC"/>
                </a:solidFill>
              </a:rPr>
              <a:t>sma.centrality</a:t>
            </a:r>
            <a:r>
              <a:rPr lang="en-US" b="1" dirty="0">
                <a:solidFill>
                  <a:srgbClr val="0000CC"/>
                </a:solidFill>
              </a:rPr>
              <a:t>(G, </a:t>
            </a:r>
            <a:r>
              <a:rPr lang="en-US" b="1" dirty="0" err="1">
                <a:solidFill>
                  <a:srgbClr val="0000CC"/>
                </a:solidFill>
              </a:rPr>
              <a:t>Nimportant</a:t>
            </a:r>
            <a:r>
              <a:rPr lang="en-US" b="1" dirty="0">
                <a:solidFill>
                  <a:srgbClr val="0000CC"/>
                </a:solidFill>
              </a:rPr>
              <a:t>=10, method='degree')</a:t>
            </a:r>
          </a:p>
          <a:p>
            <a:pPr lvl="1"/>
            <a:r>
              <a:rPr lang="en-US" b="1" dirty="0" err="1">
                <a:solidFill>
                  <a:srgbClr val="0000CC"/>
                </a:solidFill>
              </a:rPr>
              <a:t>sma.drawGraph</a:t>
            </a:r>
            <a:r>
              <a:rPr lang="en-US" b="1" dirty="0">
                <a:solidFill>
                  <a:srgbClr val="0000CC"/>
                </a:solidFill>
              </a:rPr>
              <a:t>(Gt, file =‘degree.png', labels=True)</a:t>
            </a:r>
          </a:p>
          <a:p>
            <a:r>
              <a:rPr lang="en-AU" dirty="0"/>
              <a:t>The commands above also produce centrality details</a:t>
            </a:r>
            <a:br>
              <a:rPr lang="en-AU" dirty="0"/>
            </a:br>
            <a:r>
              <a:rPr lang="en-AU" dirty="0"/>
              <a:t>and saved as </a:t>
            </a:r>
            <a:r>
              <a:rPr lang="en-AU" b="1" dirty="0">
                <a:solidFill>
                  <a:srgbClr val="006600"/>
                </a:solidFill>
              </a:rPr>
              <a:t>Centrality_details.txt</a:t>
            </a:r>
            <a:r>
              <a:rPr lang="en-AU" dirty="0"/>
              <a:t> in the Notebook’s</a:t>
            </a:r>
            <a:br>
              <a:rPr lang="en-AU" dirty="0"/>
            </a:br>
            <a:r>
              <a:rPr lang="en-AU" dirty="0"/>
              <a:t>folder.</a:t>
            </a:r>
          </a:p>
          <a:p>
            <a:r>
              <a:rPr lang="en-US" dirty="0"/>
              <a:t>Since edges in the graph G is based on </a:t>
            </a:r>
            <a:r>
              <a:rPr lang="en-US" b="1" dirty="0">
                <a:solidFill>
                  <a:srgbClr val="006600"/>
                </a:solidFill>
              </a:rPr>
              <a:t>mentions</a:t>
            </a:r>
            <a:r>
              <a:rPr lang="en-US" dirty="0"/>
              <a:t>. Furthermore, a degree of a (user) node in a graph is the number of edges connected to that node. Users that </a:t>
            </a:r>
            <a:r>
              <a:rPr lang="en-AU" dirty="0"/>
              <a:t>are mentioned more frequently are the “important” users.</a:t>
            </a:r>
            <a:r>
              <a:rPr lang="en-US" dirty="0"/>
              <a:t> </a:t>
            </a:r>
          </a:p>
          <a:p>
            <a:r>
              <a:rPr lang="en-US" i="1" dirty="0">
                <a:solidFill>
                  <a:srgbClr val="006600"/>
                </a:solidFill>
              </a:rPr>
              <a:t>In what cases do you think we should consider edges by </a:t>
            </a:r>
            <a:r>
              <a:rPr lang="en-US" b="1" i="1" dirty="0">
                <a:solidFill>
                  <a:srgbClr val="006600"/>
                </a:solidFill>
              </a:rPr>
              <a:t>followers</a:t>
            </a:r>
            <a:r>
              <a:rPr lang="en-US" i="1" dirty="0">
                <a:solidFill>
                  <a:srgbClr val="006600"/>
                </a:solidFill>
              </a:rPr>
              <a:t> instead of </a:t>
            </a:r>
            <a:r>
              <a:rPr lang="en-US" b="1" i="1" dirty="0">
                <a:solidFill>
                  <a:srgbClr val="006600"/>
                </a:solidFill>
              </a:rPr>
              <a:t>mentions</a:t>
            </a:r>
            <a:r>
              <a:rPr lang="en-US" dirty="0">
                <a:solidFill>
                  <a:srgbClr val="006600"/>
                </a:solidFill>
              </a:rPr>
              <a:t>?</a:t>
            </a:r>
            <a:endParaRPr lang="en-AU" dirty="0">
              <a:solidFill>
                <a:srgbClr val="0066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468" t="11166" r="8877" b="4839"/>
          <a:stretch/>
        </p:blipFill>
        <p:spPr>
          <a:xfrm>
            <a:off x="8693623" y="1787136"/>
            <a:ext cx="3348251" cy="24812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610" y="4427134"/>
            <a:ext cx="2200275" cy="2219325"/>
          </a:xfrm>
          <a:prstGeom prst="rect">
            <a:avLst/>
          </a:prstGeom>
        </p:spPr>
      </p:pic>
    </p:spTree>
    <p:extLst>
      <p:ext uri="{BB962C8B-B14F-4D97-AF65-F5344CB8AC3E}">
        <p14:creationId xmlns:p14="http://schemas.microsoft.com/office/powerpoint/2010/main" val="32924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45"/>
            <a:ext cx="10515600" cy="518160"/>
          </a:xfrm>
        </p:spPr>
        <p:txBody>
          <a:bodyPr>
            <a:noAutofit/>
          </a:bodyPr>
          <a:lstStyle/>
          <a:p>
            <a:pPr algn="ctr"/>
            <a:r>
              <a:rPr lang="en-AU" sz="5400" dirty="0"/>
              <a:t>Community Detection</a:t>
            </a:r>
          </a:p>
        </p:txBody>
      </p:sp>
      <p:sp>
        <p:nvSpPr>
          <p:cNvPr id="3" name="Content Placeholder 2"/>
          <p:cNvSpPr>
            <a:spLocks noGrp="1"/>
          </p:cNvSpPr>
          <p:nvPr>
            <p:ph idx="1"/>
          </p:nvPr>
        </p:nvSpPr>
        <p:spPr>
          <a:xfrm>
            <a:off x="116958" y="981167"/>
            <a:ext cx="5860761" cy="5676584"/>
          </a:xfrm>
        </p:spPr>
        <p:txBody>
          <a:bodyPr>
            <a:normAutofit fontScale="92500" lnSpcReduction="10000"/>
          </a:bodyPr>
          <a:lstStyle/>
          <a:p>
            <a:r>
              <a:rPr lang="en-US" sz="3600" dirty="0"/>
              <a:t>A network is said to have </a:t>
            </a:r>
            <a:r>
              <a:rPr lang="en-US" sz="3600" b="1" dirty="0">
                <a:solidFill>
                  <a:srgbClr val="006600"/>
                </a:solidFill>
              </a:rPr>
              <a:t>community structure</a:t>
            </a:r>
            <a:r>
              <a:rPr lang="en-US" sz="3600" dirty="0"/>
              <a:t> if the nodes of the network can be easily grouped into sets of nodes such that each set of nodes is </a:t>
            </a:r>
            <a:r>
              <a:rPr lang="en-US" sz="3600" b="1" dirty="0">
                <a:solidFill>
                  <a:srgbClr val="006600"/>
                </a:solidFill>
              </a:rPr>
              <a:t>densely</a:t>
            </a:r>
            <a:r>
              <a:rPr lang="en-US" sz="3600" dirty="0"/>
              <a:t> connected internally. </a:t>
            </a:r>
          </a:p>
          <a:p>
            <a:r>
              <a:rPr lang="en-US" sz="3600" dirty="0"/>
              <a:t>Networks with high </a:t>
            </a:r>
            <a:r>
              <a:rPr lang="en-US" sz="3600" b="1" u="sng" dirty="0">
                <a:solidFill>
                  <a:srgbClr val="006600"/>
                </a:solidFill>
              </a:rPr>
              <a:t>modularity</a:t>
            </a:r>
            <a:r>
              <a:rPr lang="en-US" sz="3600" dirty="0"/>
              <a:t> have dense connections between the nodes within modules but </a:t>
            </a:r>
            <a:r>
              <a:rPr lang="en-US" sz="3600" b="1" dirty="0">
                <a:solidFill>
                  <a:srgbClr val="006600"/>
                </a:solidFill>
              </a:rPr>
              <a:t>sparse</a:t>
            </a:r>
            <a:r>
              <a:rPr lang="en-US" sz="3600" dirty="0"/>
              <a:t> connections between nodes in different modules.</a:t>
            </a:r>
            <a:endParaRPr lang="en-AU" sz="3600" dirty="0"/>
          </a:p>
        </p:txBody>
      </p:sp>
      <p:sp>
        <p:nvSpPr>
          <p:cNvPr id="5" name="Rectangle 4"/>
          <p:cNvSpPr/>
          <p:nvPr/>
        </p:nvSpPr>
        <p:spPr>
          <a:xfrm>
            <a:off x="6237027" y="6011420"/>
            <a:ext cx="5954973" cy="646331"/>
          </a:xfrm>
          <a:prstGeom prst="rect">
            <a:avLst/>
          </a:prstGeom>
        </p:spPr>
        <p:txBody>
          <a:bodyPr wrap="square">
            <a:spAutoFit/>
          </a:bodyPr>
          <a:lstStyle/>
          <a:p>
            <a:r>
              <a:rPr lang="en-AU" dirty="0"/>
              <a:t>https://commons.wikimedia.org/wiki/File:Illustration_of_overlapping_communities.jpg</a:t>
            </a:r>
          </a:p>
        </p:txBody>
      </p:sp>
      <p:pic>
        <p:nvPicPr>
          <p:cNvPr id="7" name="Picture 6"/>
          <p:cNvPicPr>
            <a:picLocks noChangeAspect="1"/>
          </p:cNvPicPr>
          <p:nvPr/>
        </p:nvPicPr>
        <p:blipFill>
          <a:blip r:embed="rId2"/>
          <a:stretch>
            <a:fillRect/>
          </a:stretch>
        </p:blipFill>
        <p:spPr>
          <a:xfrm>
            <a:off x="6237027" y="981167"/>
            <a:ext cx="5527343" cy="4982038"/>
          </a:xfrm>
          <a:prstGeom prst="rect">
            <a:avLst/>
          </a:prstGeom>
        </p:spPr>
      </p:pic>
    </p:spTree>
    <p:extLst>
      <p:ext uri="{BB962C8B-B14F-4D97-AF65-F5344CB8AC3E}">
        <p14:creationId xmlns:p14="http://schemas.microsoft.com/office/powerpoint/2010/main" val="1143152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775"/>
            <a:ext cx="12192000" cy="518160"/>
          </a:xfrm>
        </p:spPr>
        <p:txBody>
          <a:bodyPr>
            <a:noAutofit/>
          </a:bodyPr>
          <a:lstStyle/>
          <a:p>
            <a:pPr algn="ctr"/>
            <a:r>
              <a:rPr lang="en-AU" sz="5400" dirty="0"/>
              <a:t>Community Evaluation using Modularity</a:t>
            </a:r>
          </a:p>
        </p:txBody>
      </p:sp>
      <p:pic>
        <p:nvPicPr>
          <p:cNvPr id="11" name="Picture 10"/>
          <p:cNvPicPr>
            <a:picLocks noChangeAspect="1"/>
          </p:cNvPicPr>
          <p:nvPr/>
        </p:nvPicPr>
        <p:blipFill>
          <a:blip r:embed="rId3"/>
          <a:stretch>
            <a:fillRect/>
          </a:stretch>
        </p:blipFill>
        <p:spPr>
          <a:xfrm>
            <a:off x="1355678" y="922219"/>
            <a:ext cx="9753600" cy="3867150"/>
          </a:xfrm>
          <a:prstGeom prst="rect">
            <a:avLst/>
          </a:prstGeom>
        </p:spPr>
      </p:pic>
      <p:sp>
        <p:nvSpPr>
          <p:cNvPr id="12" name="Rectangle 11"/>
          <p:cNvSpPr/>
          <p:nvPr/>
        </p:nvSpPr>
        <p:spPr>
          <a:xfrm>
            <a:off x="404884" y="4795897"/>
            <a:ext cx="11382232" cy="2062103"/>
          </a:xfrm>
          <a:prstGeom prst="rect">
            <a:avLst/>
          </a:prstGeom>
        </p:spPr>
        <p:txBody>
          <a:bodyPr wrap="square">
            <a:spAutoFit/>
          </a:bodyPr>
          <a:lstStyle/>
          <a:p>
            <a:r>
              <a:rPr lang="en-US" sz="3200" dirty="0"/>
              <a:t>Natarajan </a:t>
            </a:r>
            <a:r>
              <a:rPr lang="en-US" sz="3200" dirty="0" err="1"/>
              <a:t>Meghanathan</a:t>
            </a:r>
            <a:r>
              <a:rPr lang="en-US" sz="3200" dirty="0"/>
              <a:t>, A Greedy Algorithm for Neighborhood Overlap-Based Community Detection, </a:t>
            </a:r>
            <a:r>
              <a:rPr lang="pt-BR" sz="3200" dirty="0"/>
              <a:t>Algorithms 2016, 9(1), 8; doi:10.3390/a9010008, </a:t>
            </a:r>
            <a:r>
              <a:rPr lang="en-US" sz="3200" dirty="0">
                <a:hlinkClick r:id="rId4"/>
              </a:rPr>
              <a:t>http://www.mdpi.com/1999-4893/9/1/8/htm</a:t>
            </a:r>
            <a:r>
              <a:rPr lang="en-US" sz="3200" dirty="0"/>
              <a:t> </a:t>
            </a:r>
          </a:p>
        </p:txBody>
      </p:sp>
    </p:spTree>
    <p:extLst>
      <p:ext uri="{BB962C8B-B14F-4D97-AF65-F5344CB8AC3E}">
        <p14:creationId xmlns:p14="http://schemas.microsoft.com/office/powerpoint/2010/main" val="177093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41696"/>
          </a:xfrm>
        </p:spPr>
        <p:txBody>
          <a:bodyPr>
            <a:normAutofit/>
          </a:bodyPr>
          <a:lstStyle/>
          <a:p>
            <a:pPr algn="ctr"/>
            <a:r>
              <a:rPr lang="en-AU" sz="5400" dirty="0"/>
              <a:t>Community Analysis in Python</a:t>
            </a:r>
          </a:p>
        </p:txBody>
      </p:sp>
      <p:sp>
        <p:nvSpPr>
          <p:cNvPr id="3" name="Content Placeholder 2"/>
          <p:cNvSpPr>
            <a:spLocks noGrp="1"/>
          </p:cNvSpPr>
          <p:nvPr>
            <p:ph idx="1"/>
          </p:nvPr>
        </p:nvSpPr>
        <p:spPr>
          <a:xfrm>
            <a:off x="191068" y="1037230"/>
            <a:ext cx="12000932" cy="3548418"/>
          </a:xfrm>
        </p:spPr>
        <p:txBody>
          <a:bodyPr>
            <a:normAutofit fontScale="92500" lnSpcReduction="20000"/>
          </a:bodyPr>
          <a:lstStyle/>
          <a:p>
            <a:r>
              <a:rPr lang="en-US" sz="3600" dirty="0"/>
              <a:t>In Python we will use </a:t>
            </a:r>
            <a:r>
              <a:rPr lang="en-US" sz="3200" dirty="0">
                <a:hlinkClick r:id="rId2"/>
              </a:rPr>
              <a:t>Thomas </a:t>
            </a:r>
            <a:r>
              <a:rPr lang="en-US" sz="3200" dirty="0" err="1">
                <a:hlinkClick r:id="rId2"/>
              </a:rPr>
              <a:t>Aynaud’s</a:t>
            </a:r>
            <a:r>
              <a:rPr lang="en-US" sz="3200" dirty="0">
                <a:hlinkClick r:id="rId2"/>
              </a:rPr>
              <a:t> Community (Louvain) module</a:t>
            </a:r>
            <a:r>
              <a:rPr lang="en-US" sz="3200" dirty="0"/>
              <a:t>. </a:t>
            </a:r>
          </a:p>
          <a:p>
            <a:r>
              <a:rPr lang="en-US" sz="3600" dirty="0"/>
              <a:t>The following command will find the best partitions (communities) from a network graph G.</a:t>
            </a:r>
          </a:p>
          <a:p>
            <a:pPr lvl="1"/>
            <a:r>
              <a:rPr lang="en-US" sz="3200" b="1" dirty="0">
                <a:solidFill>
                  <a:srgbClr val="0000CC"/>
                </a:solidFill>
              </a:rPr>
              <a:t>com = </a:t>
            </a:r>
            <a:r>
              <a:rPr lang="en-US" sz="3200" b="1" dirty="0" err="1">
                <a:solidFill>
                  <a:srgbClr val="0000CC"/>
                </a:solidFill>
              </a:rPr>
              <a:t>sma.communities</a:t>
            </a:r>
            <a:r>
              <a:rPr lang="en-US" sz="3200" b="1" dirty="0">
                <a:solidFill>
                  <a:srgbClr val="0000CC"/>
                </a:solidFill>
              </a:rPr>
              <a:t>(G)</a:t>
            </a:r>
          </a:p>
          <a:p>
            <a:r>
              <a:rPr lang="en-US" sz="3600" dirty="0"/>
              <a:t> A graph of the community will be drawn using different colors for each community.</a:t>
            </a:r>
          </a:p>
          <a:p>
            <a:r>
              <a:rPr lang="en-US" sz="3600" dirty="0"/>
              <a:t> </a:t>
            </a:r>
            <a:r>
              <a:rPr lang="en-AU" sz="3600" dirty="0"/>
              <a:t>The command will also produce centrality details</a:t>
            </a:r>
            <a:br>
              <a:rPr lang="en-AU" sz="3600" dirty="0"/>
            </a:br>
            <a:r>
              <a:rPr lang="en-AU" sz="3600" dirty="0"/>
              <a:t>and saved as </a:t>
            </a:r>
            <a:r>
              <a:rPr lang="en-AU" sz="3600" b="1" dirty="0">
                <a:solidFill>
                  <a:srgbClr val="006600"/>
                </a:solidFill>
              </a:rPr>
              <a:t>Community_details.txt</a:t>
            </a:r>
            <a:r>
              <a:rPr lang="en-AU" sz="3600" dirty="0"/>
              <a:t> in the Notebook’s folder.</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167" t="5271" r="6079" b="6051"/>
          <a:stretch/>
        </p:blipFill>
        <p:spPr>
          <a:xfrm>
            <a:off x="1528548" y="4477175"/>
            <a:ext cx="3118545" cy="23808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71" y="4442061"/>
            <a:ext cx="6600825" cy="2190750"/>
          </a:xfrm>
          <a:prstGeom prst="rect">
            <a:avLst/>
          </a:prstGeom>
        </p:spPr>
      </p:pic>
    </p:spTree>
    <p:extLst>
      <p:ext uri="{BB962C8B-B14F-4D97-AF65-F5344CB8AC3E}">
        <p14:creationId xmlns:p14="http://schemas.microsoft.com/office/powerpoint/2010/main" val="94678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1"/>
            <a:ext cx="11586948" cy="939380"/>
          </a:xfrm>
        </p:spPr>
        <p:txBody>
          <a:bodyPr/>
          <a:lstStyle/>
          <a:p>
            <a:pPr algn="ctr"/>
            <a:r>
              <a:rPr lang="en-US" dirty="0"/>
              <a:t>Topic Modelling : Latent </a:t>
            </a:r>
            <a:r>
              <a:rPr lang="en-US" dirty="0" err="1"/>
              <a:t>Dirichlet</a:t>
            </a:r>
            <a:r>
              <a:rPr lang="en-US" dirty="0"/>
              <a:t> allocation (LDA)</a:t>
            </a:r>
          </a:p>
        </p:txBody>
      </p:sp>
      <p:pic>
        <p:nvPicPr>
          <p:cNvPr id="4" name="Content Placeholder 3"/>
          <p:cNvPicPr>
            <a:picLocks noGrp="1" noChangeAspect="1"/>
          </p:cNvPicPr>
          <p:nvPr>
            <p:ph idx="1"/>
          </p:nvPr>
        </p:nvPicPr>
        <p:blipFill>
          <a:blip r:embed="rId2"/>
          <a:stretch>
            <a:fillRect/>
          </a:stretch>
        </p:blipFill>
        <p:spPr>
          <a:xfrm>
            <a:off x="2760750" y="3274202"/>
            <a:ext cx="6486834" cy="3122133"/>
          </a:xfrm>
          <a:prstGeom prst="rect">
            <a:avLst/>
          </a:prstGeom>
        </p:spPr>
      </p:pic>
      <p:sp>
        <p:nvSpPr>
          <p:cNvPr id="5" name="Rectangle 4"/>
          <p:cNvSpPr/>
          <p:nvPr/>
        </p:nvSpPr>
        <p:spPr>
          <a:xfrm>
            <a:off x="550459" y="857496"/>
            <a:ext cx="11377683" cy="2308324"/>
          </a:xfrm>
          <a:prstGeom prst="rect">
            <a:avLst/>
          </a:prstGeom>
        </p:spPr>
        <p:txBody>
          <a:bodyPr wrap="square">
            <a:spAutoFit/>
          </a:bodyPr>
          <a:lstStyle/>
          <a:p>
            <a:r>
              <a:rPr lang="en-US" sz="2400" dirty="0"/>
              <a:t>LDA is a generative statistical model that allows sets of observations to be explained by unobserved groups that explain why some parts of the data are similar. For example, if observations are words collected into documents, it posits that each document is a mixture of a small number of topics and that each word's creation is attributable to one of the document's topics. </a:t>
            </a:r>
          </a:p>
          <a:p>
            <a:r>
              <a:rPr lang="en-US" sz="2400" dirty="0"/>
              <a:t>Reference: </a:t>
            </a:r>
            <a:r>
              <a:rPr lang="en-US" sz="2400" dirty="0">
                <a:hlinkClick r:id="rId3"/>
              </a:rPr>
              <a:t>http://www.cs.columbia.edu/~blei/papers/BleiNgJordan2003.pdf</a:t>
            </a:r>
            <a:r>
              <a:rPr lang="en-US" sz="2400" dirty="0"/>
              <a:t> </a:t>
            </a:r>
          </a:p>
        </p:txBody>
      </p:sp>
      <p:sp>
        <p:nvSpPr>
          <p:cNvPr id="6" name="Rectangle 5"/>
          <p:cNvSpPr/>
          <p:nvPr/>
        </p:nvSpPr>
        <p:spPr>
          <a:xfrm>
            <a:off x="3880592" y="6396335"/>
            <a:ext cx="4931158" cy="461665"/>
          </a:xfrm>
          <a:prstGeom prst="rect">
            <a:avLst/>
          </a:prstGeom>
        </p:spPr>
        <p:txBody>
          <a:bodyPr wrap="none">
            <a:spAutoFit/>
          </a:bodyPr>
          <a:lstStyle/>
          <a:p>
            <a:r>
              <a:rPr lang="en-US" sz="2400" b="1" dirty="0">
                <a:hlinkClick r:id="rId4"/>
              </a:rPr>
              <a:t>https://rpubs.com/rain10241/63854</a:t>
            </a:r>
            <a:r>
              <a:rPr lang="en-US" sz="2400" b="1" dirty="0"/>
              <a:t> </a:t>
            </a:r>
          </a:p>
        </p:txBody>
      </p:sp>
    </p:spTree>
    <p:extLst>
      <p:ext uri="{BB962C8B-B14F-4D97-AF65-F5344CB8AC3E}">
        <p14:creationId xmlns:p14="http://schemas.microsoft.com/office/powerpoint/2010/main" val="2620038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908" t="9726" r="17490" b="8762"/>
          <a:stretch/>
        </p:blipFill>
        <p:spPr>
          <a:xfrm>
            <a:off x="8734567" y="3958773"/>
            <a:ext cx="3457433" cy="2899228"/>
          </a:xfrm>
          <a:prstGeom prst="rect">
            <a:avLst/>
          </a:prstGeom>
        </p:spPr>
      </p:pic>
      <p:sp>
        <p:nvSpPr>
          <p:cNvPr id="2" name="Title 1"/>
          <p:cNvSpPr>
            <a:spLocks noGrp="1"/>
          </p:cNvSpPr>
          <p:nvPr>
            <p:ph type="title"/>
          </p:nvPr>
        </p:nvSpPr>
        <p:spPr>
          <a:xfrm>
            <a:off x="838200" y="-109183"/>
            <a:ext cx="10515600" cy="805218"/>
          </a:xfrm>
        </p:spPr>
        <p:txBody>
          <a:bodyPr/>
          <a:lstStyle/>
          <a:p>
            <a:pPr algn="ctr"/>
            <a:r>
              <a:rPr lang="en-US" dirty="0"/>
              <a:t>Topic Modelling (LDA) in Python</a:t>
            </a:r>
          </a:p>
        </p:txBody>
      </p:sp>
      <p:sp>
        <p:nvSpPr>
          <p:cNvPr id="3" name="Content Placeholder 2"/>
          <p:cNvSpPr>
            <a:spLocks noGrp="1"/>
          </p:cNvSpPr>
          <p:nvPr>
            <p:ph idx="1"/>
          </p:nvPr>
        </p:nvSpPr>
        <p:spPr>
          <a:xfrm>
            <a:off x="237699" y="614147"/>
            <a:ext cx="11594910" cy="5773002"/>
          </a:xfrm>
        </p:spPr>
        <p:txBody>
          <a:bodyPr/>
          <a:lstStyle/>
          <a:p>
            <a:r>
              <a:rPr lang="en-US" dirty="0"/>
              <a:t> We will utilize LDA to summarize the topics within the community that we found before.</a:t>
            </a:r>
          </a:p>
          <a:p>
            <a:r>
              <a:rPr lang="en-US" dirty="0"/>
              <a:t>The following command from the IFN645_SMA module will create a pie chart of the first (largest) community (index = 0):</a:t>
            </a:r>
          </a:p>
          <a:p>
            <a:pPr lvl="1"/>
            <a:r>
              <a:rPr lang="en-US" b="1" dirty="0" err="1">
                <a:solidFill>
                  <a:srgbClr val="0000CC"/>
                </a:solidFill>
              </a:rPr>
              <a:t>sma.getTopics</a:t>
            </a:r>
            <a:r>
              <a:rPr lang="en-US" b="1" dirty="0">
                <a:solidFill>
                  <a:srgbClr val="0000CC"/>
                </a:solidFill>
              </a:rPr>
              <a:t>(Tweets, com[0], topic=topic, </a:t>
            </a:r>
            <a:r>
              <a:rPr lang="en-US" b="1" dirty="0" err="1">
                <a:solidFill>
                  <a:srgbClr val="0000CC"/>
                </a:solidFill>
              </a:rPr>
              <a:t>nTopics</a:t>
            </a:r>
            <a:r>
              <a:rPr lang="en-US" b="1" dirty="0">
                <a:solidFill>
                  <a:srgbClr val="0000CC"/>
                </a:solidFill>
              </a:rPr>
              <a:t> = 10, file = 'Topics_1st.png')</a:t>
            </a:r>
          </a:p>
          <a:p>
            <a:r>
              <a:rPr lang="en-US" dirty="0"/>
              <a:t>Similarly to get the topics of the second largest community can be done in the following way (index = 1):</a:t>
            </a:r>
          </a:p>
          <a:p>
            <a:pPr lvl="1"/>
            <a:r>
              <a:rPr lang="en-US" b="1" dirty="0" err="1">
                <a:solidFill>
                  <a:srgbClr val="0000CC"/>
                </a:solidFill>
              </a:rPr>
              <a:t>sma.getTopics</a:t>
            </a:r>
            <a:r>
              <a:rPr lang="en-US" b="1" dirty="0">
                <a:solidFill>
                  <a:srgbClr val="0000CC"/>
                </a:solidFill>
              </a:rPr>
              <a:t>(Tweets, com[1], topic=topic , </a:t>
            </a:r>
            <a:r>
              <a:rPr lang="en-US" b="1" dirty="0" err="1">
                <a:solidFill>
                  <a:srgbClr val="0000CC"/>
                </a:solidFill>
              </a:rPr>
              <a:t>nTopics</a:t>
            </a:r>
            <a:r>
              <a:rPr lang="en-US" b="1" dirty="0">
                <a:solidFill>
                  <a:srgbClr val="0000CC"/>
                </a:solidFill>
              </a:rPr>
              <a:t> = 10, file = 'Topics_2nd.png')</a:t>
            </a:r>
          </a:p>
          <a:p>
            <a:r>
              <a:rPr lang="en-US" dirty="0"/>
              <a:t>Notes that the LDA require a sufficient amount of data.</a:t>
            </a:r>
            <a:br>
              <a:rPr lang="en-US" dirty="0"/>
            </a:br>
            <a:r>
              <a:rPr lang="en-US" dirty="0"/>
              <a:t>It will fail to produce the topic models if the community </a:t>
            </a:r>
            <a:br>
              <a:rPr lang="en-US" dirty="0"/>
            </a:br>
            <a:r>
              <a:rPr lang="en-US" dirty="0"/>
              <a:t>is too small.</a:t>
            </a:r>
          </a:p>
        </p:txBody>
      </p:sp>
    </p:spTree>
    <p:extLst>
      <p:ext uri="{BB962C8B-B14F-4D97-AF65-F5344CB8AC3E}">
        <p14:creationId xmlns:p14="http://schemas.microsoft.com/office/powerpoint/2010/main" val="228266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68991"/>
          </a:xfrm>
        </p:spPr>
        <p:txBody>
          <a:bodyPr/>
          <a:lstStyle/>
          <a:p>
            <a:pPr algn="ctr"/>
            <a:r>
              <a:rPr lang="en-US" dirty="0"/>
              <a:t>Concept/Word Links</a:t>
            </a:r>
          </a:p>
        </p:txBody>
      </p:sp>
      <p:sp>
        <p:nvSpPr>
          <p:cNvPr id="3" name="Content Placeholder 2"/>
          <p:cNvSpPr>
            <a:spLocks noGrp="1"/>
          </p:cNvSpPr>
          <p:nvPr>
            <p:ph idx="1"/>
          </p:nvPr>
        </p:nvSpPr>
        <p:spPr>
          <a:xfrm>
            <a:off x="272955" y="968991"/>
            <a:ext cx="11641541" cy="5207972"/>
          </a:xfrm>
        </p:spPr>
        <p:txBody>
          <a:bodyPr/>
          <a:lstStyle/>
          <a:p>
            <a:r>
              <a:rPr lang="en-US" dirty="0"/>
              <a:t>We can create something similar to SAS EM concept/words links as in Week 10 practical.</a:t>
            </a:r>
          </a:p>
          <a:p>
            <a:pPr marL="514350" indent="-514350">
              <a:buFont typeface="+mj-lt"/>
              <a:buAutoNum type="arabicPeriod"/>
            </a:pPr>
            <a:r>
              <a:rPr lang="en-US" dirty="0"/>
              <a:t>Open </a:t>
            </a:r>
            <a:r>
              <a:rPr lang="en-US" dirty="0">
                <a:hlinkClick r:id="rId2"/>
              </a:rPr>
              <a:t>https://voyant-tools.org/</a:t>
            </a:r>
            <a:r>
              <a:rPr lang="en-US" dirty="0"/>
              <a:t> on your browser.</a:t>
            </a:r>
          </a:p>
          <a:p>
            <a:pPr marL="514350" indent="-514350">
              <a:buFont typeface="+mj-lt"/>
              <a:buAutoNum type="arabicPeriod"/>
            </a:pPr>
            <a:r>
              <a:rPr lang="en-US" dirty="0"/>
              <a:t>Upload “</a:t>
            </a:r>
            <a:r>
              <a:rPr lang="en-US" b="1" dirty="0">
                <a:solidFill>
                  <a:srgbClr val="006600"/>
                </a:solidFill>
              </a:rPr>
              <a:t>Cluster_Text.txt</a:t>
            </a:r>
            <a:r>
              <a:rPr lang="en-US" dirty="0"/>
              <a:t>” from your </a:t>
            </a:r>
            <a:r>
              <a:rPr lang="en-US" b="1" dirty="0">
                <a:solidFill>
                  <a:srgbClr val="006600"/>
                </a:solidFill>
              </a:rPr>
              <a:t>C:\WinPython\notebooks\</a:t>
            </a:r>
            <a:r>
              <a:rPr lang="en-US" dirty="0"/>
              <a:t> folder.</a:t>
            </a:r>
          </a:p>
          <a:p>
            <a:pPr marL="514350" indent="-514350">
              <a:buFont typeface="+mj-lt"/>
              <a:buAutoNum type="arabicPeriod"/>
            </a:pPr>
            <a:r>
              <a:rPr lang="en-US" dirty="0"/>
              <a:t>Choose Links Visualization from the top-right panel (see screenshots).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55" y="3414881"/>
            <a:ext cx="5978517" cy="3299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472" y="3414882"/>
            <a:ext cx="5663024" cy="3176988"/>
          </a:xfrm>
          <a:prstGeom prst="rect">
            <a:avLst/>
          </a:prstGeom>
        </p:spPr>
      </p:pic>
    </p:spTree>
    <p:extLst>
      <p:ext uri="{BB962C8B-B14F-4D97-AF65-F5344CB8AC3E}">
        <p14:creationId xmlns:p14="http://schemas.microsoft.com/office/powerpoint/2010/main" val="414574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0"/>
            <a:ext cx="11718388" cy="968991"/>
          </a:xfrm>
        </p:spPr>
        <p:txBody>
          <a:bodyPr>
            <a:normAutofit/>
          </a:bodyPr>
          <a:lstStyle/>
          <a:p>
            <a:pPr algn="ctr"/>
            <a:r>
              <a:rPr lang="en-US" dirty="0"/>
              <a:t>Word Links &amp; Other Visualizations Explained</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4" t="45219" r="-579" b="8862"/>
          <a:stretch/>
        </p:blipFill>
        <p:spPr>
          <a:xfrm>
            <a:off x="182880" y="968990"/>
            <a:ext cx="11859156" cy="25479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77" y="3629464"/>
            <a:ext cx="7030035" cy="312302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693" y="3752850"/>
            <a:ext cx="3838575" cy="3105150"/>
          </a:xfrm>
          <a:prstGeom prst="rect">
            <a:avLst/>
          </a:prstGeom>
        </p:spPr>
      </p:pic>
    </p:spTree>
    <p:extLst>
      <p:ext uri="{BB962C8B-B14F-4D97-AF65-F5344CB8AC3E}">
        <p14:creationId xmlns:p14="http://schemas.microsoft.com/office/powerpoint/2010/main" val="2714742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09934"/>
          </a:xfrm>
        </p:spPr>
        <p:txBody>
          <a:bodyPr>
            <a:normAutofit/>
          </a:bodyPr>
          <a:lstStyle/>
          <a:p>
            <a:pPr algn="ctr"/>
            <a:r>
              <a:rPr lang="en-AU" sz="6600" dirty="0"/>
              <a:t>Save / Backups</a:t>
            </a:r>
          </a:p>
        </p:txBody>
      </p:sp>
      <p:sp>
        <p:nvSpPr>
          <p:cNvPr id="3" name="Content Placeholder 2"/>
          <p:cNvSpPr>
            <a:spLocks noGrp="1"/>
          </p:cNvSpPr>
          <p:nvPr>
            <p:ph idx="1"/>
          </p:nvPr>
        </p:nvSpPr>
        <p:spPr>
          <a:xfrm>
            <a:off x="382137" y="1214651"/>
            <a:ext cx="11300347" cy="4962312"/>
          </a:xfrm>
        </p:spPr>
        <p:txBody>
          <a:bodyPr>
            <a:normAutofit/>
          </a:bodyPr>
          <a:lstStyle/>
          <a:p>
            <a:r>
              <a:rPr lang="en-AU" sz="4400" dirty="0"/>
              <a:t>Don’t forget to copy the </a:t>
            </a:r>
            <a:r>
              <a:rPr lang="en-AU" sz="4400" b="1" dirty="0" err="1">
                <a:solidFill>
                  <a:srgbClr val="006600"/>
                </a:solidFill>
              </a:rPr>
              <a:t>WinPython</a:t>
            </a:r>
            <a:r>
              <a:rPr lang="en-AU" sz="4400" dirty="0">
                <a:solidFill>
                  <a:srgbClr val="006600"/>
                </a:solidFill>
              </a:rPr>
              <a:t> </a:t>
            </a:r>
            <a:r>
              <a:rPr lang="en-AU" sz="4400" dirty="0"/>
              <a:t>folder to your own home drive or a flash drive for future use.</a:t>
            </a:r>
          </a:p>
          <a:p>
            <a:endParaRPr lang="en-AU" sz="4400" dirty="0"/>
          </a:p>
        </p:txBody>
      </p:sp>
      <p:grpSp>
        <p:nvGrpSpPr>
          <p:cNvPr id="4" name="Group 3"/>
          <p:cNvGrpSpPr/>
          <p:nvPr/>
        </p:nvGrpSpPr>
        <p:grpSpPr>
          <a:xfrm>
            <a:off x="2847123" y="3493344"/>
            <a:ext cx="5687987" cy="1822269"/>
            <a:chOff x="2729553" y="3020286"/>
            <a:chExt cx="5687987" cy="1822269"/>
          </a:xfrm>
        </p:grpSpPr>
        <p:pic>
          <p:nvPicPr>
            <p:cNvPr id="5" name="Picture 4"/>
            <p:cNvPicPr>
              <a:picLocks noChangeAspect="1"/>
            </p:cNvPicPr>
            <p:nvPr/>
          </p:nvPicPr>
          <p:blipFill>
            <a:blip r:embed="rId2"/>
            <a:stretch>
              <a:fillRect/>
            </a:stretch>
          </p:blipFill>
          <p:spPr>
            <a:xfrm>
              <a:off x="4638675" y="3020286"/>
              <a:ext cx="1828800" cy="1822269"/>
            </a:xfrm>
            <a:prstGeom prst="rect">
              <a:avLst/>
            </a:prstGeom>
          </p:spPr>
        </p:pic>
        <p:pic>
          <p:nvPicPr>
            <p:cNvPr id="6" name="Picture 5"/>
            <p:cNvPicPr>
              <a:picLocks noChangeAspect="1"/>
            </p:cNvPicPr>
            <p:nvPr/>
          </p:nvPicPr>
          <p:blipFill>
            <a:blip r:embed="rId3"/>
            <a:stretch>
              <a:fillRect/>
            </a:stretch>
          </p:blipFill>
          <p:spPr>
            <a:xfrm>
              <a:off x="2729553" y="3020286"/>
              <a:ext cx="1670714" cy="1670714"/>
            </a:xfrm>
            <a:prstGeom prst="rect">
              <a:avLst/>
            </a:prstGeom>
          </p:spPr>
        </p:pic>
        <p:pic>
          <p:nvPicPr>
            <p:cNvPr id="7" name="Picture 6"/>
            <p:cNvPicPr>
              <a:picLocks noChangeAspect="1"/>
            </p:cNvPicPr>
            <p:nvPr/>
          </p:nvPicPr>
          <p:blipFill>
            <a:blip r:embed="rId3"/>
            <a:stretch>
              <a:fillRect/>
            </a:stretch>
          </p:blipFill>
          <p:spPr>
            <a:xfrm>
              <a:off x="6746826" y="3020286"/>
              <a:ext cx="1670714" cy="1670714"/>
            </a:xfrm>
            <a:prstGeom prst="rect">
              <a:avLst/>
            </a:prstGeom>
          </p:spPr>
        </p:pic>
      </p:grpSp>
    </p:spTree>
    <p:extLst>
      <p:ext uri="{BB962C8B-B14F-4D97-AF65-F5344CB8AC3E}">
        <p14:creationId xmlns:p14="http://schemas.microsoft.com/office/powerpoint/2010/main" val="303411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AU" sz="5400" b="1" dirty="0"/>
              <a:t>Requirements</a:t>
            </a:r>
          </a:p>
        </p:txBody>
      </p:sp>
      <p:sp>
        <p:nvSpPr>
          <p:cNvPr id="3" name="Content Placeholder 2"/>
          <p:cNvSpPr>
            <a:spLocks noGrp="1"/>
          </p:cNvSpPr>
          <p:nvPr>
            <p:ph idx="1"/>
          </p:nvPr>
        </p:nvSpPr>
        <p:spPr>
          <a:xfrm>
            <a:off x="91440" y="1036320"/>
            <a:ext cx="8219440" cy="5638800"/>
          </a:xfrm>
        </p:spPr>
        <p:txBody>
          <a:bodyPr>
            <a:noAutofit/>
          </a:bodyPr>
          <a:lstStyle/>
          <a:p>
            <a:r>
              <a:rPr lang="en-AU" sz="4000" dirty="0"/>
              <a:t>Modules</a:t>
            </a:r>
            <a:r>
              <a:rPr lang="en-AU" sz="3600" dirty="0"/>
              <a:t>: </a:t>
            </a:r>
            <a:r>
              <a:rPr lang="en-AU" sz="3600" b="1" dirty="0" err="1">
                <a:solidFill>
                  <a:schemeClr val="accent6">
                    <a:lumMod val="50000"/>
                  </a:schemeClr>
                </a:solidFill>
              </a:rPr>
              <a:t>Twython</a:t>
            </a:r>
            <a:r>
              <a:rPr lang="en-AU" sz="3600" b="1" dirty="0">
                <a:solidFill>
                  <a:schemeClr val="accent6">
                    <a:lumMod val="50000"/>
                  </a:schemeClr>
                </a:solidFill>
              </a:rPr>
              <a:t>, </a:t>
            </a:r>
            <a:r>
              <a:rPr lang="en-AU" sz="3600" b="1" dirty="0" err="1">
                <a:solidFill>
                  <a:schemeClr val="accent6">
                    <a:lumMod val="50000"/>
                  </a:schemeClr>
                </a:solidFill>
              </a:rPr>
              <a:t>NetworkX</a:t>
            </a:r>
            <a:r>
              <a:rPr lang="en-AU" sz="3600" b="1" dirty="0">
                <a:solidFill>
                  <a:schemeClr val="accent6">
                    <a:lumMod val="50000"/>
                  </a:schemeClr>
                </a:solidFill>
              </a:rPr>
              <a:t>, </a:t>
            </a:r>
            <a:r>
              <a:rPr lang="en-AU" sz="3600" b="1" dirty="0" err="1">
                <a:solidFill>
                  <a:schemeClr val="accent6">
                    <a:lumMod val="50000"/>
                  </a:schemeClr>
                </a:solidFill>
              </a:rPr>
              <a:t>json</a:t>
            </a:r>
            <a:r>
              <a:rPr lang="en-AU" sz="3600" b="1" dirty="0">
                <a:solidFill>
                  <a:schemeClr val="accent6">
                    <a:lumMod val="50000"/>
                  </a:schemeClr>
                </a:solidFill>
              </a:rPr>
              <a:t>, </a:t>
            </a:r>
            <a:r>
              <a:rPr lang="en-AU" sz="3600" b="1" dirty="0">
                <a:solidFill>
                  <a:schemeClr val="accent6">
                    <a:lumMod val="50000"/>
                  </a:schemeClr>
                </a:solidFill>
                <a:hlinkClick r:id="rId2"/>
              </a:rPr>
              <a:t>community</a:t>
            </a:r>
            <a:r>
              <a:rPr lang="en-AU" sz="3600" b="1" dirty="0">
                <a:solidFill>
                  <a:schemeClr val="accent6">
                    <a:lumMod val="50000"/>
                  </a:schemeClr>
                </a:solidFill>
              </a:rPr>
              <a:t>, </a:t>
            </a:r>
            <a:r>
              <a:rPr lang="en-AU" sz="3600" b="1" dirty="0" err="1">
                <a:solidFill>
                  <a:schemeClr val="accent6">
                    <a:lumMod val="50000"/>
                  </a:schemeClr>
                </a:solidFill>
              </a:rPr>
              <a:t>tqdm</a:t>
            </a:r>
            <a:r>
              <a:rPr lang="en-AU" sz="3600" b="1" dirty="0">
                <a:solidFill>
                  <a:schemeClr val="accent6">
                    <a:lumMod val="50000"/>
                  </a:schemeClr>
                </a:solidFill>
              </a:rPr>
              <a:t>, </a:t>
            </a:r>
            <a:r>
              <a:rPr lang="en-AU" sz="3600" b="1" dirty="0" err="1">
                <a:solidFill>
                  <a:schemeClr val="accent6">
                    <a:lumMod val="50000"/>
                  </a:schemeClr>
                </a:solidFill>
              </a:rPr>
              <a:t>Wordcloud</a:t>
            </a:r>
            <a:r>
              <a:rPr lang="en-AU" sz="3600" b="1" dirty="0">
                <a:solidFill>
                  <a:schemeClr val="accent6">
                    <a:lumMod val="50000"/>
                  </a:schemeClr>
                </a:solidFill>
              </a:rPr>
              <a:t>, </a:t>
            </a:r>
            <a:r>
              <a:rPr lang="en-AU" sz="3600" b="1" dirty="0" err="1">
                <a:solidFill>
                  <a:schemeClr val="accent6">
                    <a:lumMod val="50000"/>
                  </a:schemeClr>
                </a:solidFill>
              </a:rPr>
              <a:t>scipy</a:t>
            </a:r>
            <a:r>
              <a:rPr lang="en-AU" sz="3600" b="1" dirty="0">
                <a:solidFill>
                  <a:schemeClr val="accent6">
                    <a:lumMod val="50000"/>
                  </a:schemeClr>
                </a:solidFill>
              </a:rPr>
              <a:t>, </a:t>
            </a:r>
            <a:r>
              <a:rPr lang="en-AU" sz="3600" b="1" dirty="0" err="1">
                <a:solidFill>
                  <a:schemeClr val="accent6">
                    <a:lumMod val="50000"/>
                  </a:schemeClr>
                </a:solidFill>
              </a:rPr>
              <a:t>numpy</a:t>
            </a:r>
            <a:r>
              <a:rPr lang="en-AU" sz="3600" b="1" dirty="0">
                <a:solidFill>
                  <a:schemeClr val="accent6">
                    <a:lumMod val="50000"/>
                  </a:schemeClr>
                </a:solidFill>
              </a:rPr>
              <a:t>, NLTK</a:t>
            </a:r>
            <a:r>
              <a:rPr lang="en-AU" sz="3600" dirty="0"/>
              <a:t>.</a:t>
            </a:r>
          </a:p>
          <a:p>
            <a:r>
              <a:rPr lang="en-AU" sz="3600" b="1" dirty="0">
                <a:solidFill>
                  <a:srgbClr val="FF0000"/>
                </a:solidFill>
              </a:rPr>
              <a:t>Note</a:t>
            </a:r>
            <a:r>
              <a:rPr lang="en-AU" sz="3600" dirty="0"/>
              <a:t>: Install the </a:t>
            </a:r>
            <a:r>
              <a:rPr lang="en-AU" sz="3600" b="1" dirty="0">
                <a:hlinkClick r:id="rId2"/>
              </a:rPr>
              <a:t>community module </a:t>
            </a:r>
            <a:r>
              <a:rPr lang="en-AU" sz="3600" dirty="0"/>
              <a:t>from the source (don’t use pip/</a:t>
            </a:r>
            <a:r>
              <a:rPr lang="en-AU" sz="3600" dirty="0" err="1"/>
              <a:t>easyinstall</a:t>
            </a:r>
            <a:r>
              <a:rPr lang="en-AU" sz="3600" dirty="0"/>
              <a:t>/</a:t>
            </a:r>
            <a:r>
              <a:rPr lang="en-AU" sz="3600" dirty="0" err="1"/>
              <a:t>conda</a:t>
            </a:r>
            <a:r>
              <a:rPr lang="en-AU" sz="3600" dirty="0"/>
              <a:t>). </a:t>
            </a:r>
          </a:p>
        </p:txBody>
      </p:sp>
      <p:grpSp>
        <p:nvGrpSpPr>
          <p:cNvPr id="7" name="Group 6"/>
          <p:cNvGrpSpPr/>
          <p:nvPr/>
        </p:nvGrpSpPr>
        <p:grpSpPr>
          <a:xfrm>
            <a:off x="8122140" y="1036320"/>
            <a:ext cx="3978420" cy="4673600"/>
            <a:chOff x="8172940" y="1036320"/>
            <a:chExt cx="3978420" cy="570992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023"/>
            <a:stretch/>
          </p:blipFill>
          <p:spPr>
            <a:xfrm>
              <a:off x="8376140" y="1036320"/>
              <a:ext cx="3775220" cy="5709920"/>
            </a:xfrm>
            <a:prstGeom prst="rect">
              <a:avLst/>
            </a:prstGeom>
          </p:spPr>
        </p:pic>
        <p:sp>
          <p:nvSpPr>
            <p:cNvPr id="5" name="Oval 4"/>
            <p:cNvSpPr/>
            <p:nvPr/>
          </p:nvSpPr>
          <p:spPr>
            <a:xfrm>
              <a:off x="8172940" y="4378960"/>
              <a:ext cx="1733060" cy="138176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10060550" y="3487479"/>
              <a:ext cx="1733060" cy="89148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42106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sz="6000" dirty="0"/>
              <a:t>Reminder</a:t>
            </a:r>
            <a:endParaRPr lang="en-US" dirty="0"/>
          </a:p>
        </p:txBody>
      </p:sp>
      <p:sp>
        <p:nvSpPr>
          <p:cNvPr id="3" name="Content Placeholder 2"/>
          <p:cNvSpPr>
            <a:spLocks noGrp="1"/>
          </p:cNvSpPr>
          <p:nvPr>
            <p:ph idx="1"/>
          </p:nvPr>
        </p:nvSpPr>
        <p:spPr>
          <a:xfrm>
            <a:off x="163773" y="1064525"/>
            <a:ext cx="11846257" cy="5418162"/>
          </a:xfrm>
        </p:spPr>
        <p:txBody>
          <a:bodyPr>
            <a:normAutofit/>
          </a:bodyPr>
          <a:lstStyle/>
          <a:p>
            <a:r>
              <a:rPr lang="en-US" sz="3600" dirty="0"/>
              <a:t>twitter Terms of Service and API limitations</a:t>
            </a:r>
          </a:p>
          <a:p>
            <a:pPr lvl="1"/>
            <a:r>
              <a:rPr lang="en-US" sz="3200" dirty="0">
                <a:hlinkClick r:id="rId2"/>
              </a:rPr>
              <a:t>https://dev.twitter.com/overview/terms/agreement-and-policy</a:t>
            </a:r>
            <a:endParaRPr lang="en-US" sz="3200" dirty="0">
              <a:hlinkClick r:id="rId3"/>
            </a:endParaRPr>
          </a:p>
          <a:p>
            <a:pPr lvl="1"/>
            <a:r>
              <a:rPr lang="en-US" sz="3200" dirty="0">
                <a:hlinkClick r:id="rId3"/>
              </a:rPr>
              <a:t>https://dev.twitter.com/rest/public/rate-limiting</a:t>
            </a:r>
            <a:endParaRPr lang="en-US" sz="3200" dirty="0"/>
          </a:p>
          <a:p>
            <a:pPr marL="0" indent="0">
              <a:buNone/>
            </a:pPr>
            <a:endParaRPr lang="en-US" sz="3600" dirty="0"/>
          </a:p>
          <a:p>
            <a:r>
              <a:rPr lang="en-US" sz="3600" dirty="0"/>
              <a:t>API are divided into 15 minute intervals.</a:t>
            </a:r>
          </a:p>
          <a:p>
            <a:r>
              <a:rPr lang="en-US" sz="3600" dirty="0"/>
              <a:t>Search will be rate limited at 180 queries per 15 minute window.</a:t>
            </a:r>
          </a:p>
          <a:p>
            <a:r>
              <a:rPr lang="en-US" sz="3600" dirty="0"/>
              <a:t> Twitter Error Status for debugging:</a:t>
            </a:r>
            <a:br>
              <a:rPr lang="en-US" sz="3600" dirty="0"/>
            </a:br>
            <a:r>
              <a:rPr lang="en-US" sz="3600" dirty="0">
                <a:hlinkClick r:id="rId4"/>
              </a:rPr>
              <a:t>https://dev.twitter.com/overview/api/response-codes</a:t>
            </a:r>
            <a:r>
              <a:rPr lang="en-US" sz="3600" dirty="0"/>
              <a:t> </a:t>
            </a:r>
          </a:p>
        </p:txBody>
      </p:sp>
    </p:spTree>
    <p:extLst>
      <p:ext uri="{BB962C8B-B14F-4D97-AF65-F5344CB8AC3E}">
        <p14:creationId xmlns:p14="http://schemas.microsoft.com/office/powerpoint/2010/main" val="1306301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50627"/>
          </a:xfrm>
        </p:spPr>
        <p:txBody>
          <a:bodyPr>
            <a:normAutofit fontScale="90000"/>
          </a:bodyPr>
          <a:lstStyle/>
          <a:p>
            <a:pPr algn="ctr"/>
            <a:r>
              <a:rPr lang="en-AU" sz="6700" dirty="0"/>
              <a:t>Exercise</a:t>
            </a:r>
            <a:endParaRPr lang="en-AU" dirty="0"/>
          </a:p>
        </p:txBody>
      </p:sp>
      <p:sp>
        <p:nvSpPr>
          <p:cNvPr id="3" name="Content Placeholder 2"/>
          <p:cNvSpPr>
            <a:spLocks noGrp="1"/>
          </p:cNvSpPr>
          <p:nvPr>
            <p:ph idx="1"/>
          </p:nvPr>
        </p:nvSpPr>
        <p:spPr>
          <a:xfrm>
            <a:off x="95534" y="928048"/>
            <a:ext cx="12096465" cy="5929952"/>
          </a:xfrm>
        </p:spPr>
        <p:txBody>
          <a:bodyPr>
            <a:normAutofit fontScale="85000" lnSpcReduction="20000"/>
          </a:bodyPr>
          <a:lstStyle/>
          <a:p>
            <a:pPr marL="514350" indent="-514350">
              <a:buFont typeface="+mj-lt"/>
              <a:buAutoNum type="arabicPeriod"/>
            </a:pPr>
            <a:r>
              <a:rPr lang="en-AU" sz="3600" dirty="0"/>
              <a:t>Go to </a:t>
            </a:r>
            <a:r>
              <a:rPr lang="en-AU" sz="3600" dirty="0">
                <a:hlinkClick r:id="rId2"/>
              </a:rPr>
              <a:t>www.twitter.com</a:t>
            </a:r>
            <a:r>
              <a:rPr lang="en-AU" sz="3600" dirty="0"/>
              <a:t> and find most trending topics in Indonesia. </a:t>
            </a:r>
          </a:p>
          <a:p>
            <a:pPr marL="514350" indent="-514350">
              <a:buFont typeface="+mj-lt"/>
              <a:buAutoNum type="arabicPeriod"/>
            </a:pPr>
            <a:r>
              <a:rPr lang="en-AU" sz="3600" dirty="0"/>
              <a:t>Create a word clouds of the most popular topic from 1,000 tweets.</a:t>
            </a:r>
          </a:p>
          <a:p>
            <a:pPr marL="514350" indent="-514350">
              <a:buFont typeface="+mj-lt"/>
              <a:buAutoNum type="arabicPeriod"/>
            </a:pPr>
            <a:r>
              <a:rPr lang="en-AU" sz="3600" dirty="0"/>
              <a:t>Determine 10 most important users from this most trending topic.</a:t>
            </a:r>
          </a:p>
          <a:p>
            <a:pPr marL="514350" indent="-514350">
              <a:buFont typeface="+mj-lt"/>
              <a:buAutoNum type="arabicPeriod"/>
            </a:pPr>
            <a:r>
              <a:rPr lang="en-AU" sz="3600" dirty="0"/>
              <a:t>How many communities formed from this topic?</a:t>
            </a:r>
          </a:p>
          <a:p>
            <a:pPr marL="514350" indent="-514350">
              <a:buFont typeface="+mj-lt"/>
              <a:buAutoNum type="arabicPeriod"/>
            </a:pPr>
            <a:r>
              <a:rPr lang="en-AU" sz="3600" dirty="0"/>
              <a:t>Interpret three largest communities.</a:t>
            </a:r>
            <a:br>
              <a:rPr lang="en-AU" sz="3600" dirty="0"/>
            </a:br>
            <a:endParaRPr lang="en-AU" sz="3600" dirty="0"/>
          </a:p>
          <a:p>
            <a:pPr marL="0" indent="0">
              <a:buNone/>
            </a:pPr>
            <a:r>
              <a:rPr lang="en-AU" sz="3600" b="1" u="sng" dirty="0"/>
              <a:t>Advanced Exercise</a:t>
            </a:r>
            <a:r>
              <a:rPr lang="en-AU" sz="3600" dirty="0"/>
              <a:t>:</a:t>
            </a:r>
          </a:p>
          <a:p>
            <a:pPr marL="514350" indent="-514350">
              <a:buFont typeface="+mj-lt"/>
              <a:buAutoNum type="arabicPeriod"/>
            </a:pPr>
            <a:r>
              <a:rPr lang="en-AU" sz="3600" dirty="0"/>
              <a:t>Do a text clustering as explained in Week 10 using the Tweet data. Compare and analyse the text clustering results with the community detection. [**]</a:t>
            </a:r>
          </a:p>
          <a:p>
            <a:pPr marL="514350" indent="-514350">
              <a:buFont typeface="+mj-lt"/>
              <a:buAutoNum type="arabicPeriod"/>
            </a:pPr>
            <a:r>
              <a:rPr lang="en-AU" sz="3600" dirty="0"/>
              <a:t>Choose a popular brand as the topic (e.g. “</a:t>
            </a:r>
            <a:r>
              <a:rPr lang="en-AU" sz="3600" dirty="0" err="1"/>
              <a:t>iphone</a:t>
            </a:r>
            <a:r>
              <a:rPr lang="en-AU" sz="3600" dirty="0"/>
              <a:t>”). Make some business recommendations based on your social media analysis. [***]</a:t>
            </a:r>
          </a:p>
          <a:p>
            <a:pPr marL="514350" indent="-514350">
              <a:buFont typeface="+mj-lt"/>
              <a:buAutoNum type="arabicPeriod"/>
            </a:pPr>
            <a:r>
              <a:rPr lang="en-AU" sz="3600" dirty="0"/>
              <a:t>Modify the code to build a graph of followers instead of mentions. [*****]</a:t>
            </a:r>
          </a:p>
        </p:txBody>
      </p:sp>
    </p:spTree>
    <p:extLst>
      <p:ext uri="{BB962C8B-B14F-4D97-AF65-F5344CB8AC3E}">
        <p14:creationId xmlns:p14="http://schemas.microsoft.com/office/powerpoint/2010/main" val="557371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0"/>
            <a:ext cx="10515600" cy="1325563"/>
          </a:xfrm>
        </p:spPr>
        <p:txBody>
          <a:bodyPr/>
          <a:lstStyle/>
          <a:p>
            <a:pPr algn="ctr"/>
            <a:r>
              <a:rPr lang="en-AU"/>
              <a:t>Next week</a:t>
            </a:r>
            <a:endParaRPr lang="en-A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360" y="1478703"/>
            <a:ext cx="8026400" cy="4531572"/>
          </a:xfrm>
          <a:prstGeom prst="rect">
            <a:avLst/>
          </a:prstGeom>
        </p:spPr>
      </p:pic>
    </p:spTree>
    <p:extLst>
      <p:ext uri="{BB962C8B-B14F-4D97-AF65-F5344CB8AC3E}">
        <p14:creationId xmlns:p14="http://schemas.microsoft.com/office/powerpoint/2010/main" val="284506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68" y="43640"/>
            <a:ext cx="10515600" cy="1325563"/>
          </a:xfrm>
          <a:effectLst>
            <a:glow rad="63500">
              <a:schemeClr val="accent1">
                <a:satMod val="175000"/>
                <a:alpha val="40000"/>
              </a:schemeClr>
            </a:glow>
          </a:effectLst>
          <a:scene3d>
            <a:camera prst="orthographicFront"/>
            <a:lightRig rig="threePt" dir="t"/>
          </a:scene3d>
          <a:sp3d>
            <a:bevelT/>
          </a:sp3d>
        </p:spPr>
        <p:txBody>
          <a:bodyPr/>
          <a:lstStyle/>
          <a:p>
            <a:pPr algn="ctr"/>
            <a:r>
              <a:rPr lang="en-US" altLang="en-US" dirty="0"/>
              <a:t>Registering Twitter App</a:t>
            </a:r>
            <a:br>
              <a:rPr lang="en-US" altLang="en-US" dirty="0"/>
            </a:br>
            <a:r>
              <a:rPr lang="en-US" altLang="en-US" dirty="0"/>
              <a:t>(</a:t>
            </a:r>
            <a:r>
              <a:rPr lang="en-US" altLang="en-US" b="1" u="sng" dirty="0"/>
              <a:t>Preferably done before the lecture</a:t>
            </a:r>
            <a:r>
              <a:rPr lang="en-US" altLang="en-US" dirty="0"/>
              <a:t>)</a:t>
            </a:r>
            <a:endParaRPr lang="en-US" dirty="0"/>
          </a:p>
        </p:txBody>
      </p:sp>
      <p:sp>
        <p:nvSpPr>
          <p:cNvPr id="3" name="Content Placeholder 2"/>
          <p:cNvSpPr>
            <a:spLocks noGrp="1"/>
          </p:cNvSpPr>
          <p:nvPr>
            <p:ph idx="1"/>
          </p:nvPr>
        </p:nvSpPr>
        <p:spPr>
          <a:xfrm>
            <a:off x="0" y="1369202"/>
            <a:ext cx="10668000" cy="5354485"/>
          </a:xfrm>
        </p:spPr>
        <p:txBody>
          <a:bodyPr>
            <a:normAutofit/>
          </a:bodyPr>
          <a:lstStyle/>
          <a:p>
            <a:r>
              <a:rPr lang="en-US" dirty="0"/>
              <a:t>Login to twitter : </a:t>
            </a:r>
            <a:r>
              <a:rPr lang="en-US" dirty="0">
                <a:hlinkClick r:id="rId2"/>
              </a:rPr>
              <a:t>https://twitter.com/</a:t>
            </a:r>
            <a:r>
              <a:rPr lang="en-US" dirty="0"/>
              <a:t> </a:t>
            </a:r>
          </a:p>
          <a:p>
            <a:r>
              <a:rPr lang="en-US" dirty="0"/>
              <a:t>Register your phone number: </a:t>
            </a:r>
            <a:r>
              <a:rPr lang="en-US" dirty="0">
                <a:hlinkClick r:id="rId3"/>
              </a:rPr>
              <a:t>https://twitter.com/settings/add_phone</a:t>
            </a:r>
            <a:r>
              <a:rPr lang="en-US" dirty="0"/>
              <a:t>  </a:t>
            </a:r>
          </a:p>
          <a:p>
            <a:r>
              <a:rPr lang="en-US" dirty="0"/>
              <a:t>Go to : </a:t>
            </a:r>
            <a:r>
              <a:rPr lang="en-US" dirty="0">
                <a:hlinkClick r:id="rId4"/>
              </a:rPr>
              <a:t>https://apps.twitter.com/</a:t>
            </a:r>
            <a:endParaRPr lang="en-US" dirty="0"/>
          </a:p>
          <a:p>
            <a:r>
              <a:rPr lang="en-US" dirty="0"/>
              <a:t>Go To Tab :</a:t>
            </a:r>
            <a:br>
              <a:rPr lang="en-US" dirty="0"/>
            </a:br>
            <a:r>
              <a:rPr lang="en-US" dirty="0"/>
              <a:t>“</a:t>
            </a:r>
            <a:r>
              <a:rPr lang="en-US" dirty="0">
                <a:solidFill>
                  <a:srgbClr val="0000CC"/>
                </a:solidFill>
              </a:rPr>
              <a:t>Keys &amp; Access Tokens</a:t>
            </a:r>
            <a:r>
              <a:rPr lang="en-US" dirty="0"/>
              <a:t>” </a:t>
            </a:r>
          </a:p>
          <a:p>
            <a:r>
              <a:rPr lang="en-US" dirty="0"/>
              <a:t>Click “</a:t>
            </a:r>
            <a:r>
              <a:rPr lang="en-US" dirty="0">
                <a:solidFill>
                  <a:srgbClr val="0000CC"/>
                </a:solidFill>
              </a:rPr>
              <a:t>Create My Access Token</a:t>
            </a:r>
            <a:r>
              <a:rPr lang="en-US" dirty="0"/>
              <a:t>”</a:t>
            </a:r>
          </a:p>
          <a:p>
            <a:r>
              <a:rPr lang="en-US" dirty="0"/>
              <a:t>Copy the followings keys: </a:t>
            </a:r>
            <a:br>
              <a:rPr lang="en-US" dirty="0"/>
            </a:br>
            <a:r>
              <a:rPr lang="en-US" sz="2400" dirty="0" err="1">
                <a:solidFill>
                  <a:srgbClr val="0000CC"/>
                </a:solidFill>
              </a:rPr>
              <a:t>consumer_key</a:t>
            </a:r>
            <a:r>
              <a:rPr lang="en-US" sz="2400" dirty="0">
                <a:solidFill>
                  <a:srgbClr val="0000CC"/>
                </a:solidFill>
              </a:rPr>
              <a:t>, </a:t>
            </a:r>
            <a:r>
              <a:rPr lang="en-US" sz="2400" dirty="0" err="1">
                <a:solidFill>
                  <a:srgbClr val="0000CC"/>
                </a:solidFill>
              </a:rPr>
              <a:t>consumer_secret</a:t>
            </a:r>
            <a:r>
              <a:rPr lang="en-US" sz="2400" dirty="0">
                <a:solidFill>
                  <a:srgbClr val="0000CC"/>
                </a:solidFill>
              </a:rPr>
              <a:t>,</a:t>
            </a:r>
            <a:br>
              <a:rPr lang="en-US" sz="2400" dirty="0">
                <a:solidFill>
                  <a:srgbClr val="0000CC"/>
                </a:solidFill>
              </a:rPr>
            </a:br>
            <a:r>
              <a:rPr lang="en-US" sz="2400" dirty="0" err="1">
                <a:solidFill>
                  <a:srgbClr val="0000CC"/>
                </a:solidFill>
              </a:rPr>
              <a:t>access_token</a:t>
            </a:r>
            <a:r>
              <a:rPr lang="en-US" sz="2400" dirty="0">
                <a:solidFill>
                  <a:srgbClr val="0000CC"/>
                </a:solidFill>
              </a:rPr>
              <a:t>, </a:t>
            </a:r>
            <a:r>
              <a:rPr lang="en-US" sz="2400" dirty="0" err="1">
                <a:solidFill>
                  <a:srgbClr val="0000CC"/>
                </a:solidFill>
              </a:rPr>
              <a:t>access_secret</a:t>
            </a:r>
            <a:br>
              <a:rPr lang="en-US" sz="2400" dirty="0">
                <a:solidFill>
                  <a:srgbClr val="0000CC"/>
                </a:solidFill>
              </a:rPr>
            </a:br>
            <a:r>
              <a:rPr lang="en-US" sz="2400" dirty="0"/>
              <a:t>to any text editor (e.g. notepad) or preferably to:</a:t>
            </a:r>
            <a:br>
              <a:rPr lang="en-US" sz="2400" dirty="0"/>
            </a:br>
            <a:r>
              <a:rPr lang="en-US" b="1" dirty="0">
                <a:solidFill>
                  <a:srgbClr val="FF0000"/>
                </a:solidFill>
              </a:rPr>
              <a:t>C:\WinPython\notebooks\MyApiKeys.txt</a:t>
            </a:r>
            <a:endParaRPr lang="en-US" sz="2400" dirty="0">
              <a:solidFill>
                <a:srgbClr val="0000CC"/>
              </a:solidFill>
            </a:endParaRPr>
          </a:p>
          <a:p>
            <a:pPr marL="0" indent="0">
              <a:buNone/>
            </a:pPr>
            <a:endParaRPr lang="en-US" sz="2400" dirty="0">
              <a:solidFill>
                <a:srgbClr val="0000CC"/>
              </a:solidFill>
            </a:endParaRPr>
          </a:p>
        </p:txBody>
      </p:sp>
      <p:grpSp>
        <p:nvGrpSpPr>
          <p:cNvPr id="10" name="Group 9"/>
          <p:cNvGrpSpPr/>
          <p:nvPr/>
        </p:nvGrpSpPr>
        <p:grpSpPr>
          <a:xfrm>
            <a:off x="7327396" y="2296631"/>
            <a:ext cx="4698027" cy="4057724"/>
            <a:chOff x="8475712" y="2862101"/>
            <a:chExt cx="3613507" cy="3312368"/>
          </a:xfrm>
        </p:grpSpPr>
        <p:grpSp>
          <p:nvGrpSpPr>
            <p:cNvPr id="8" name="Group 7"/>
            <p:cNvGrpSpPr/>
            <p:nvPr/>
          </p:nvGrpSpPr>
          <p:grpSpPr>
            <a:xfrm>
              <a:off x="8475712" y="2862101"/>
              <a:ext cx="3613507" cy="3312368"/>
              <a:chOff x="7104112" y="3212976"/>
              <a:chExt cx="3613507" cy="3312368"/>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b="10939"/>
              <a:stretch/>
            </p:blipFill>
            <p:spPr>
              <a:xfrm>
                <a:off x="7104112" y="3212976"/>
                <a:ext cx="3524250" cy="3312368"/>
              </a:xfrm>
              <a:prstGeom prst="rect">
                <a:avLst/>
              </a:prstGeom>
            </p:spPr>
          </p:pic>
          <p:sp>
            <p:nvSpPr>
              <p:cNvPr id="5" name="Rounded Rectangular Callout 4"/>
              <p:cNvSpPr/>
              <p:nvPr/>
            </p:nvSpPr>
            <p:spPr>
              <a:xfrm>
                <a:off x="8688287" y="3284984"/>
                <a:ext cx="2029332" cy="360040"/>
              </a:xfrm>
              <a:prstGeom prst="wedgeRoundRectCallout">
                <a:avLst>
                  <a:gd name="adj1" fmla="val -97849"/>
                  <a:gd name="adj2" fmla="val 7473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rgbClr val="0000CC"/>
                    </a:solidFill>
                  </a:rPr>
                  <a:t>Any</a:t>
                </a:r>
                <a:r>
                  <a:rPr lang="en-US" dirty="0">
                    <a:solidFill>
                      <a:schemeClr val="tx1"/>
                    </a:solidFill>
                  </a:rPr>
                  <a:t> unique name</a:t>
                </a:r>
              </a:p>
            </p:txBody>
          </p:sp>
          <p:sp>
            <p:nvSpPr>
              <p:cNvPr id="6" name="Rounded Rectangular Callout 5"/>
              <p:cNvSpPr/>
              <p:nvPr/>
            </p:nvSpPr>
            <p:spPr>
              <a:xfrm>
                <a:off x="9094765" y="3928194"/>
                <a:ext cx="1512168" cy="360040"/>
              </a:xfrm>
              <a:prstGeom prst="wedgeRoundRectCallout">
                <a:avLst>
                  <a:gd name="adj1" fmla="val -103677"/>
                  <a:gd name="adj2" fmla="val 8391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rgbClr val="0000CC"/>
                    </a:solidFill>
                  </a:rPr>
                  <a:t>Any</a:t>
                </a:r>
                <a:r>
                  <a:rPr lang="en-US" dirty="0">
                    <a:solidFill>
                      <a:schemeClr val="tx1"/>
                    </a:solidFill>
                  </a:rPr>
                  <a:t> string</a:t>
                </a:r>
              </a:p>
            </p:txBody>
          </p:sp>
          <p:sp>
            <p:nvSpPr>
              <p:cNvPr id="7" name="Rounded Rectangular Callout 6"/>
              <p:cNvSpPr/>
              <p:nvPr/>
            </p:nvSpPr>
            <p:spPr>
              <a:xfrm>
                <a:off x="7903144" y="4653136"/>
                <a:ext cx="2725219" cy="278308"/>
              </a:xfrm>
              <a:prstGeom prst="wedgeRoundRectCallout">
                <a:avLst>
                  <a:gd name="adj1" fmla="val -45380"/>
                  <a:gd name="adj2" fmla="val 11073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rgbClr val="0000CC"/>
                    </a:solidFill>
                  </a:rPr>
                  <a:t>Any</a:t>
                </a:r>
                <a:r>
                  <a:rPr lang="en-US" sz="1600" dirty="0">
                    <a:solidFill>
                      <a:schemeClr val="tx1"/>
                    </a:solidFill>
                  </a:rPr>
                  <a:t> valid URL with http://</a:t>
                </a:r>
              </a:p>
            </p:txBody>
          </p:sp>
        </p:grpSp>
        <p:sp>
          <p:nvSpPr>
            <p:cNvPr id="9" name="Rounded Rectangular Callout 8"/>
            <p:cNvSpPr/>
            <p:nvPr/>
          </p:nvSpPr>
          <p:spPr>
            <a:xfrm>
              <a:off x="9274744" y="5238365"/>
              <a:ext cx="2725219" cy="278308"/>
            </a:xfrm>
            <a:prstGeom prst="wedgeRoundRectCallout">
              <a:avLst>
                <a:gd name="adj1" fmla="val -45380"/>
                <a:gd name="adj2" fmla="val 11073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rgbClr val="0000CC"/>
                  </a:solidFill>
                </a:rPr>
                <a:t>Any</a:t>
              </a:r>
              <a:r>
                <a:rPr lang="en-US" sz="1600" dirty="0">
                  <a:solidFill>
                    <a:srgbClr val="0000CC"/>
                  </a:solidFill>
                </a:rPr>
                <a:t> </a:t>
              </a:r>
              <a:r>
                <a:rPr lang="en-US" sz="1600" dirty="0">
                  <a:solidFill>
                    <a:schemeClr val="tx1"/>
                  </a:solidFill>
                </a:rPr>
                <a:t>valid URL with http://</a:t>
              </a:r>
            </a:p>
          </p:txBody>
        </p:sp>
      </p:grpSp>
      <p:sp>
        <p:nvSpPr>
          <p:cNvPr id="11" name="TextBox 10"/>
          <p:cNvSpPr txBox="1"/>
          <p:nvPr/>
        </p:nvSpPr>
        <p:spPr>
          <a:xfrm>
            <a:off x="617370" y="6354355"/>
            <a:ext cx="7108806" cy="369332"/>
          </a:xfrm>
          <a:prstGeom prst="rect">
            <a:avLst/>
          </a:prstGeom>
          <a:solidFill>
            <a:schemeClr val="tx1"/>
          </a:solidFill>
        </p:spPr>
        <p:txBody>
          <a:bodyPr wrap="none" rtlCol="0">
            <a:spAutoFit/>
          </a:bodyPr>
          <a:lstStyle/>
          <a:p>
            <a:r>
              <a:rPr lang="en-AU" b="1" dirty="0">
                <a:solidFill>
                  <a:srgbClr val="FF0000"/>
                </a:solidFill>
              </a:rPr>
              <a:t>WARNING</a:t>
            </a:r>
            <a:r>
              <a:rPr lang="en-AU" dirty="0">
                <a:solidFill>
                  <a:srgbClr val="FF0000"/>
                </a:solidFill>
              </a:rPr>
              <a:t>: Keep your keys private, you are responsible for your own keys.</a:t>
            </a:r>
          </a:p>
        </p:txBody>
      </p:sp>
      <p:pic>
        <p:nvPicPr>
          <p:cNvPr id="12" name="Picture 11"/>
          <p:cNvPicPr>
            <a:picLocks noChangeAspect="1"/>
          </p:cNvPicPr>
          <p:nvPr/>
        </p:nvPicPr>
        <p:blipFill>
          <a:blip r:embed="rId6"/>
          <a:stretch>
            <a:fillRect/>
          </a:stretch>
        </p:blipFill>
        <p:spPr>
          <a:xfrm>
            <a:off x="0" y="6101093"/>
            <a:ext cx="715371" cy="715371"/>
          </a:xfrm>
          <a:prstGeom prst="rect">
            <a:avLst/>
          </a:prstGeom>
        </p:spPr>
      </p:pic>
      <p:pic>
        <p:nvPicPr>
          <p:cNvPr id="13" name="Picture 12"/>
          <p:cNvPicPr>
            <a:picLocks noChangeAspect="1"/>
          </p:cNvPicPr>
          <p:nvPr/>
        </p:nvPicPr>
        <p:blipFill>
          <a:blip r:embed="rId6"/>
          <a:stretch>
            <a:fillRect/>
          </a:stretch>
        </p:blipFill>
        <p:spPr>
          <a:xfrm>
            <a:off x="7617563" y="6110730"/>
            <a:ext cx="715371" cy="715371"/>
          </a:xfrm>
          <a:prstGeom prst="rect">
            <a:avLst/>
          </a:prstGeom>
        </p:spPr>
      </p:pic>
    </p:spTree>
    <p:extLst>
      <p:ext uri="{BB962C8B-B14F-4D97-AF65-F5344CB8AC3E}">
        <p14:creationId xmlns:p14="http://schemas.microsoft.com/office/powerpoint/2010/main" val="21947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21" y="177422"/>
            <a:ext cx="11778018" cy="805218"/>
          </a:xfrm>
        </p:spPr>
        <p:txBody>
          <a:bodyPr>
            <a:noAutofit/>
          </a:bodyPr>
          <a:lstStyle/>
          <a:p>
            <a:pPr algn="ctr"/>
            <a:r>
              <a:rPr lang="en-US" sz="5400" dirty="0"/>
              <a:t>How to use this PowerPoint slides (notes)</a:t>
            </a:r>
          </a:p>
        </p:txBody>
      </p:sp>
      <p:sp>
        <p:nvSpPr>
          <p:cNvPr id="3" name="Content Placeholder 2"/>
          <p:cNvSpPr>
            <a:spLocks noGrp="1"/>
          </p:cNvSpPr>
          <p:nvPr>
            <p:ph idx="1"/>
          </p:nvPr>
        </p:nvSpPr>
        <p:spPr>
          <a:xfrm>
            <a:off x="177421" y="1187355"/>
            <a:ext cx="11641540" cy="5445457"/>
          </a:xfrm>
        </p:spPr>
        <p:txBody>
          <a:bodyPr>
            <a:normAutofit lnSpcReduction="10000"/>
          </a:bodyPr>
          <a:lstStyle/>
          <a:p>
            <a:r>
              <a:rPr lang="en-US" sz="3200" dirty="0"/>
              <a:t>Be careful when doing copy-paste of commands between PowerPoint</a:t>
            </a:r>
            <a:r>
              <a:rPr lang="en-US" sz="3200" dirty="0">
                <a:sym typeface="Wingdings" panose="05000000000000000000" pitchFamily="2" charset="2"/>
              </a:rPr>
              <a:t> Python console</a:t>
            </a:r>
            <a:r>
              <a:rPr lang="en-US" sz="3200" dirty="0"/>
              <a:t>. </a:t>
            </a:r>
          </a:p>
          <a:p>
            <a:pPr lvl="1"/>
            <a:r>
              <a:rPr lang="en-US" dirty="0"/>
              <a:t>Symbols like apostrophe </a:t>
            </a:r>
            <a:r>
              <a:rPr lang="en-US" sz="4000" dirty="0">
                <a:solidFill>
                  <a:srgbClr val="FF0000"/>
                </a:solidFill>
              </a:rPr>
              <a:t>‘</a:t>
            </a:r>
            <a:r>
              <a:rPr lang="en-US" dirty="0"/>
              <a:t> or quotation mark </a:t>
            </a:r>
            <a:r>
              <a:rPr lang="en-US" sz="4000" dirty="0">
                <a:solidFill>
                  <a:srgbClr val="FF0000"/>
                </a:solidFill>
              </a:rPr>
              <a:t>“</a:t>
            </a:r>
            <a:r>
              <a:rPr lang="en-US" dirty="0"/>
              <a:t> are not properly copied to the python console. </a:t>
            </a:r>
          </a:p>
          <a:p>
            <a:pPr lvl="1"/>
            <a:r>
              <a:rPr lang="en-US" dirty="0"/>
              <a:t>Please do make corrections on the Python console when needed.</a:t>
            </a:r>
          </a:p>
          <a:p>
            <a:endParaRPr lang="en-US" sz="3200" dirty="0"/>
          </a:p>
          <a:p>
            <a:r>
              <a:rPr lang="en-US" sz="3200" dirty="0"/>
              <a:t>You can simply follow this note by using commands that are printed using </a:t>
            </a:r>
            <a:r>
              <a:rPr lang="en-US" sz="3200" b="1" dirty="0">
                <a:solidFill>
                  <a:srgbClr val="0000CC"/>
                </a:solidFill>
              </a:rPr>
              <a:t>blue fonts</a:t>
            </a:r>
            <a:r>
              <a:rPr lang="en-US" sz="3200" dirty="0"/>
              <a:t>. </a:t>
            </a:r>
          </a:p>
          <a:p>
            <a:pPr lvl="1"/>
            <a:r>
              <a:rPr lang="en-US" dirty="0"/>
              <a:t>Copy these commands sequentially to the Python console. </a:t>
            </a:r>
          </a:p>
          <a:p>
            <a:pPr lvl="1"/>
            <a:r>
              <a:rPr lang="en-US" dirty="0"/>
              <a:t>Each command is executed in the python console by simply pressing the Enter key.</a:t>
            </a:r>
          </a:p>
          <a:p>
            <a:endParaRPr lang="en-US" sz="3200" dirty="0"/>
          </a:p>
          <a:p>
            <a:r>
              <a:rPr lang="en-US" sz="3200" dirty="0"/>
              <a:t>Be mindful that all commands are </a:t>
            </a:r>
            <a:r>
              <a:rPr lang="en-US" sz="3200" b="1" u="sng" dirty="0">
                <a:solidFill>
                  <a:srgbClr val="006600"/>
                </a:solidFill>
              </a:rPr>
              <a:t>case sensitive</a:t>
            </a:r>
            <a:r>
              <a:rPr lang="en-US" sz="3200" dirty="0"/>
              <a:t>.</a:t>
            </a:r>
          </a:p>
        </p:txBody>
      </p:sp>
    </p:spTree>
    <p:extLst>
      <p:ext uri="{BB962C8B-B14F-4D97-AF65-F5344CB8AC3E}">
        <p14:creationId xmlns:p14="http://schemas.microsoft.com/office/powerpoint/2010/main" val="165822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uot;Social Media&quot;"/>
          <p:cNvPicPr>
            <a:picLocks noChangeAspect="1" noChangeArrowheads="1"/>
          </p:cNvPicPr>
          <p:nvPr/>
        </p:nvPicPr>
        <p:blipFill rotWithShape="1">
          <a:blip r:embed="rId2">
            <a:extLst>
              <a:ext uri="{28A0092B-C50C-407E-A947-70E740481C1C}">
                <a14:useLocalDpi xmlns:a14="http://schemas.microsoft.com/office/drawing/2010/main" val="0"/>
              </a:ext>
            </a:extLst>
          </a:blip>
          <a:srcRect l="8181" t="49422" r="5153" b="27467"/>
          <a:stretch/>
        </p:blipFill>
        <p:spPr bwMode="auto">
          <a:xfrm>
            <a:off x="4625170" y="2428240"/>
            <a:ext cx="3302001" cy="66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1"/>
            <a:ext cx="10515600" cy="751840"/>
          </a:xfrm>
        </p:spPr>
        <p:txBody>
          <a:bodyPr/>
          <a:lstStyle/>
          <a:p>
            <a:pPr algn="ctr"/>
            <a:r>
              <a:rPr lang="en-AU" dirty="0"/>
              <a:t>Social Media Analytics (SMA)</a:t>
            </a:r>
          </a:p>
        </p:txBody>
      </p:sp>
      <p:sp>
        <p:nvSpPr>
          <p:cNvPr id="3" name="Content Placeholder 2"/>
          <p:cNvSpPr>
            <a:spLocks noGrp="1"/>
          </p:cNvSpPr>
          <p:nvPr>
            <p:ph idx="1"/>
          </p:nvPr>
        </p:nvSpPr>
        <p:spPr>
          <a:xfrm>
            <a:off x="0" y="751842"/>
            <a:ext cx="11877040" cy="5425122"/>
          </a:xfrm>
        </p:spPr>
        <p:txBody>
          <a:bodyPr/>
          <a:lstStyle/>
          <a:p>
            <a:pPr marL="0" indent="0">
              <a:buNone/>
            </a:pPr>
            <a:r>
              <a:rPr lang="en-US" dirty="0"/>
              <a:t>	SMA is the process of </a:t>
            </a:r>
            <a:r>
              <a:rPr lang="en-US" b="1" dirty="0">
                <a:solidFill>
                  <a:srgbClr val="0000CC"/>
                </a:solidFill>
              </a:rPr>
              <a:t>gathering</a:t>
            </a:r>
            <a:r>
              <a:rPr lang="en-US" dirty="0">
                <a:solidFill>
                  <a:srgbClr val="0000CC"/>
                </a:solidFill>
              </a:rPr>
              <a:t> </a:t>
            </a:r>
            <a:r>
              <a:rPr lang="en-US" dirty="0"/>
              <a:t>data from stakeholder conversations on </a:t>
            </a:r>
            <a:r>
              <a:rPr lang="en-US" b="1" dirty="0">
                <a:solidFill>
                  <a:srgbClr val="0000CC"/>
                </a:solidFill>
              </a:rPr>
              <a:t>digital media</a:t>
            </a:r>
            <a:r>
              <a:rPr lang="en-US" dirty="0"/>
              <a:t> and processing it into structured </a:t>
            </a:r>
            <a:r>
              <a:rPr lang="en-US" b="1" dirty="0">
                <a:solidFill>
                  <a:srgbClr val="0000CC"/>
                </a:solidFill>
              </a:rPr>
              <a:t>insights</a:t>
            </a:r>
            <a:r>
              <a:rPr lang="en-US" dirty="0">
                <a:solidFill>
                  <a:srgbClr val="0000CC"/>
                </a:solidFill>
              </a:rPr>
              <a:t> </a:t>
            </a:r>
            <a:r>
              <a:rPr lang="en-US" dirty="0"/>
              <a:t>leading to more information-driven business </a:t>
            </a:r>
            <a:r>
              <a:rPr lang="en-US" b="1" dirty="0">
                <a:solidFill>
                  <a:srgbClr val="0000CC"/>
                </a:solidFill>
              </a:rPr>
              <a:t>decisions</a:t>
            </a:r>
            <a:r>
              <a:rPr lang="en-US" dirty="0"/>
              <a:t> and increased customer centrality for brands and </a:t>
            </a:r>
            <a:r>
              <a:rPr lang="en-US" b="1" dirty="0">
                <a:solidFill>
                  <a:srgbClr val="0000CC"/>
                </a:solidFill>
              </a:rPr>
              <a:t>businesses</a:t>
            </a:r>
            <a:r>
              <a:rPr lang="en-US" dirty="0"/>
              <a:t> [1].</a:t>
            </a:r>
            <a:endParaRPr lang="en-AU" dirty="0"/>
          </a:p>
        </p:txBody>
      </p:sp>
      <p:sp>
        <p:nvSpPr>
          <p:cNvPr id="4" name="Rectangle 3"/>
          <p:cNvSpPr/>
          <p:nvPr/>
        </p:nvSpPr>
        <p:spPr>
          <a:xfrm>
            <a:off x="419100" y="6488668"/>
            <a:ext cx="11353800" cy="369332"/>
          </a:xfrm>
          <a:prstGeom prst="rect">
            <a:avLst/>
          </a:prstGeom>
        </p:spPr>
        <p:txBody>
          <a:bodyPr wrap="square">
            <a:spAutoFit/>
          </a:bodyPr>
          <a:lstStyle/>
          <a:p>
            <a:r>
              <a:rPr lang="en-US" dirty="0"/>
              <a:t>[1]. IT Glossary, Gartner. "Social Analytics - Gartner IT Glossary". www.gartner.com. Retrieved 25 February 2015.</a:t>
            </a:r>
            <a:endParaRPr lang="en-AU"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8" b="7630"/>
          <a:stretch/>
        </p:blipFill>
        <p:spPr>
          <a:xfrm>
            <a:off x="221150" y="3064659"/>
            <a:ext cx="2976795" cy="342400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66457" r="-436" b="13250"/>
          <a:stretch/>
        </p:blipFill>
        <p:spPr>
          <a:xfrm>
            <a:off x="3197946" y="3311886"/>
            <a:ext cx="3494604" cy="310566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10325"/>
          <a:stretch/>
        </p:blipFill>
        <p:spPr>
          <a:xfrm>
            <a:off x="6816631" y="3311886"/>
            <a:ext cx="5375369" cy="3176782"/>
          </a:xfrm>
          <a:prstGeom prst="rect">
            <a:avLst/>
          </a:prstGeom>
        </p:spPr>
      </p:pic>
      <p:pic>
        <p:nvPicPr>
          <p:cNvPr id="8" name="Picture 7"/>
          <p:cNvPicPr>
            <a:picLocks noChangeAspect="1"/>
          </p:cNvPicPr>
          <p:nvPr/>
        </p:nvPicPr>
        <p:blipFill rotWithShape="1">
          <a:blip r:embed="rId6"/>
          <a:srcRect l="8001" r="5866" b="73661"/>
          <a:stretch/>
        </p:blipFill>
        <p:spPr>
          <a:xfrm>
            <a:off x="838200" y="2336008"/>
            <a:ext cx="3281680" cy="752632"/>
          </a:xfrm>
          <a:prstGeom prst="rect">
            <a:avLst/>
          </a:prstGeom>
        </p:spPr>
      </p:pic>
      <p:pic>
        <p:nvPicPr>
          <p:cNvPr id="1028" name="Picture 4" descr="Image result for &quot;Social Media&quot;"/>
          <p:cNvPicPr>
            <a:picLocks noChangeAspect="1" noChangeArrowheads="1"/>
          </p:cNvPicPr>
          <p:nvPr/>
        </p:nvPicPr>
        <p:blipFill rotWithShape="1">
          <a:blip r:embed="rId2">
            <a:extLst>
              <a:ext uri="{28A0092B-C50C-407E-A947-70E740481C1C}">
                <a14:useLocalDpi xmlns:a14="http://schemas.microsoft.com/office/drawing/2010/main" val="0"/>
              </a:ext>
            </a:extLst>
          </a:blip>
          <a:srcRect l="8983" t="73477" r="5150" b="3412"/>
          <a:stretch/>
        </p:blipFill>
        <p:spPr bwMode="auto">
          <a:xfrm>
            <a:off x="8556894" y="2428239"/>
            <a:ext cx="3271521"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42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51840"/>
          </a:xfrm>
        </p:spPr>
        <p:txBody>
          <a:bodyPr/>
          <a:lstStyle/>
          <a:p>
            <a:pPr algn="ctr"/>
            <a:r>
              <a:rPr lang="en-AU" dirty="0"/>
              <a:t>Social Media Analytics Cycle</a:t>
            </a:r>
          </a:p>
        </p:txBody>
      </p:sp>
      <p:sp>
        <p:nvSpPr>
          <p:cNvPr id="3" name="Content Placeholder 2"/>
          <p:cNvSpPr>
            <a:spLocks noGrp="1"/>
          </p:cNvSpPr>
          <p:nvPr>
            <p:ph idx="1"/>
          </p:nvPr>
        </p:nvSpPr>
        <p:spPr>
          <a:xfrm>
            <a:off x="0" y="751842"/>
            <a:ext cx="11877040" cy="4429758"/>
          </a:xfrm>
        </p:spPr>
        <p:txBody>
          <a:bodyPr>
            <a:normAutofit/>
          </a:bodyPr>
          <a:lstStyle/>
          <a:p>
            <a:pPr marL="0" indent="0">
              <a:buNone/>
            </a:pPr>
            <a:r>
              <a:rPr lang="en-AU" sz="3600" dirty="0"/>
              <a:t>Khan (2015) [2]:</a:t>
            </a:r>
            <a:endParaRPr lang="en-US" sz="3600" b="1" dirty="0"/>
          </a:p>
          <a:p>
            <a:pPr>
              <a:buFont typeface="Wingdings" panose="05000000000000000000" pitchFamily="2" charset="2"/>
              <a:buChar char="v"/>
            </a:pPr>
            <a:r>
              <a:rPr lang="en-US" sz="3600" b="1" dirty="0">
                <a:solidFill>
                  <a:srgbClr val="0000CC"/>
                </a:solidFill>
              </a:rPr>
              <a:t>Identification</a:t>
            </a:r>
            <a:r>
              <a:rPr lang="en-US" sz="3600" dirty="0"/>
              <a:t>: source of information for analytical purposes.</a:t>
            </a:r>
          </a:p>
          <a:p>
            <a:pPr>
              <a:buFont typeface="Wingdings" panose="05000000000000000000" pitchFamily="2" charset="2"/>
              <a:buChar char="v"/>
            </a:pPr>
            <a:r>
              <a:rPr lang="en-US" sz="3600" b="1" dirty="0">
                <a:solidFill>
                  <a:srgbClr val="0000CC"/>
                </a:solidFill>
              </a:rPr>
              <a:t>Extraction</a:t>
            </a:r>
            <a:r>
              <a:rPr lang="en-US" sz="3600" dirty="0"/>
              <a:t>: Crawling/Scrapping.</a:t>
            </a:r>
          </a:p>
          <a:p>
            <a:pPr>
              <a:buFont typeface="Wingdings" panose="05000000000000000000" pitchFamily="2" charset="2"/>
              <a:buChar char="v"/>
            </a:pPr>
            <a:r>
              <a:rPr lang="en-US" sz="3600" b="1" dirty="0">
                <a:solidFill>
                  <a:srgbClr val="0000CC"/>
                </a:solidFill>
              </a:rPr>
              <a:t>Cleaning</a:t>
            </a:r>
            <a:r>
              <a:rPr lang="en-US" sz="3600" b="1" dirty="0"/>
              <a:t>:</a:t>
            </a:r>
            <a:r>
              <a:rPr lang="en-US" sz="3600" dirty="0"/>
              <a:t>  Preprocessing (Social media data is full of noises).</a:t>
            </a:r>
          </a:p>
          <a:p>
            <a:pPr>
              <a:buFont typeface="Wingdings" panose="05000000000000000000" pitchFamily="2" charset="2"/>
              <a:buChar char="v"/>
            </a:pPr>
            <a:r>
              <a:rPr lang="en-US" sz="3600" b="1" dirty="0">
                <a:solidFill>
                  <a:srgbClr val="0000CC"/>
                </a:solidFill>
              </a:rPr>
              <a:t>Analyzing</a:t>
            </a:r>
            <a:r>
              <a:rPr lang="en-US" sz="3600" dirty="0"/>
              <a:t>: Centrality analysis, Community Detection, etc.</a:t>
            </a:r>
          </a:p>
          <a:p>
            <a:pPr>
              <a:buFont typeface="Wingdings" panose="05000000000000000000" pitchFamily="2" charset="2"/>
              <a:buChar char="v"/>
            </a:pPr>
            <a:r>
              <a:rPr lang="en-US" sz="3600" b="1" dirty="0">
                <a:solidFill>
                  <a:srgbClr val="0000CC"/>
                </a:solidFill>
              </a:rPr>
              <a:t>Visualization</a:t>
            </a:r>
            <a:r>
              <a:rPr lang="en-US" sz="3600" b="1" dirty="0"/>
              <a:t>:</a:t>
            </a:r>
            <a:r>
              <a:rPr lang="en-US" sz="3600" dirty="0"/>
              <a:t> Graphs.</a:t>
            </a:r>
          </a:p>
          <a:p>
            <a:pPr>
              <a:buFont typeface="Wingdings" panose="05000000000000000000" pitchFamily="2" charset="2"/>
              <a:buChar char="v"/>
            </a:pPr>
            <a:r>
              <a:rPr lang="en-US" sz="3600" b="1" dirty="0">
                <a:solidFill>
                  <a:srgbClr val="0000CC"/>
                </a:solidFill>
              </a:rPr>
              <a:t>Interpretation</a:t>
            </a:r>
            <a:r>
              <a:rPr lang="en-US" sz="3600" b="1" dirty="0"/>
              <a:t> or Consumption : </a:t>
            </a:r>
            <a:r>
              <a:rPr lang="en-US" sz="3600" dirty="0"/>
              <a:t>for decision making</a:t>
            </a:r>
            <a:r>
              <a:rPr lang="en-US" sz="3600" b="1" dirty="0"/>
              <a:t>.</a:t>
            </a:r>
            <a:endParaRPr lang="en-AU" sz="3600" dirty="0"/>
          </a:p>
        </p:txBody>
      </p:sp>
      <p:sp>
        <p:nvSpPr>
          <p:cNvPr id="9" name="Rectangle 8"/>
          <p:cNvSpPr/>
          <p:nvPr/>
        </p:nvSpPr>
        <p:spPr>
          <a:xfrm>
            <a:off x="213360" y="6110516"/>
            <a:ext cx="11765280" cy="646331"/>
          </a:xfrm>
          <a:prstGeom prst="rect">
            <a:avLst/>
          </a:prstGeom>
        </p:spPr>
        <p:txBody>
          <a:bodyPr wrap="square">
            <a:spAutoFit/>
          </a:bodyPr>
          <a:lstStyle/>
          <a:p>
            <a:r>
              <a:rPr lang="en-US" dirty="0"/>
              <a:t>[2]. Khan G. F., 2015, seven layers of social media analytics: Mining business insights from social media text, actions, networks, hyperlinks, apps, search engine, and location data, </a:t>
            </a:r>
            <a:r>
              <a:rPr lang="en-US" dirty="0" err="1"/>
              <a:t>CreateSpace</a:t>
            </a:r>
            <a:r>
              <a:rPr lang="en-US" dirty="0"/>
              <a:t> Independent Publishing Platform.</a:t>
            </a:r>
            <a:endParaRPr lang="en-AU" dirty="0"/>
          </a:p>
        </p:txBody>
      </p:sp>
    </p:spTree>
    <p:extLst>
      <p:ext uri="{BB962C8B-B14F-4D97-AF65-F5344CB8AC3E}">
        <p14:creationId xmlns:p14="http://schemas.microsoft.com/office/powerpoint/2010/main" val="376992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51840"/>
          </a:xfrm>
        </p:spPr>
        <p:txBody>
          <a:bodyPr/>
          <a:lstStyle/>
          <a:p>
            <a:pPr algn="ctr"/>
            <a:r>
              <a:rPr lang="en-AU" dirty="0"/>
              <a:t>Social Media Analytics Techniques</a:t>
            </a:r>
          </a:p>
        </p:txBody>
      </p:sp>
      <p:sp>
        <p:nvSpPr>
          <p:cNvPr id="3" name="Content Placeholder 2"/>
          <p:cNvSpPr>
            <a:spLocks noGrp="1"/>
          </p:cNvSpPr>
          <p:nvPr>
            <p:ph idx="1"/>
          </p:nvPr>
        </p:nvSpPr>
        <p:spPr>
          <a:xfrm>
            <a:off x="0" y="751842"/>
            <a:ext cx="11877040" cy="6177278"/>
          </a:xfrm>
        </p:spPr>
        <p:txBody>
          <a:bodyPr>
            <a:normAutofit/>
          </a:bodyPr>
          <a:lstStyle/>
          <a:p>
            <a:pPr>
              <a:buFont typeface="Wingdings" panose="05000000000000000000" pitchFamily="2" charset="2"/>
              <a:buChar char="v"/>
            </a:pPr>
            <a:r>
              <a:rPr lang="en-AU" sz="3600" dirty="0"/>
              <a:t> </a:t>
            </a:r>
            <a:r>
              <a:rPr lang="en-AU" sz="3600" b="1" u="sng" dirty="0">
                <a:solidFill>
                  <a:srgbClr val="006600"/>
                </a:solidFill>
              </a:rPr>
              <a:t>Centrality Analysis</a:t>
            </a:r>
          </a:p>
          <a:p>
            <a:pPr>
              <a:buFont typeface="Wingdings" panose="05000000000000000000" pitchFamily="2" charset="2"/>
              <a:buChar char="v"/>
            </a:pPr>
            <a:r>
              <a:rPr lang="en-AU" sz="3600" dirty="0"/>
              <a:t> </a:t>
            </a:r>
            <a:r>
              <a:rPr lang="en-AU" sz="3600" b="1" u="sng" dirty="0">
                <a:solidFill>
                  <a:srgbClr val="006600"/>
                </a:solidFill>
              </a:rPr>
              <a:t>Community Detection</a:t>
            </a:r>
          </a:p>
          <a:p>
            <a:pPr>
              <a:buFont typeface="Wingdings" panose="05000000000000000000" pitchFamily="2" charset="2"/>
              <a:buChar char="v"/>
            </a:pPr>
            <a:r>
              <a:rPr lang="en-AU" sz="3600" dirty="0"/>
              <a:t> </a:t>
            </a:r>
            <a:r>
              <a:rPr lang="en-AU" sz="3600" b="1" u="sng" dirty="0">
                <a:solidFill>
                  <a:schemeClr val="accent6">
                    <a:lumMod val="50000"/>
                  </a:schemeClr>
                </a:solidFill>
              </a:rPr>
              <a:t>Sentiment Analysis</a:t>
            </a:r>
            <a:r>
              <a:rPr lang="en-AU" sz="3600" dirty="0"/>
              <a:t> (Supervised &amp; Unsupervised)</a:t>
            </a:r>
          </a:p>
          <a:p>
            <a:pPr>
              <a:buFont typeface="Wingdings" panose="05000000000000000000" pitchFamily="2" charset="2"/>
              <a:buChar char="v"/>
            </a:pPr>
            <a:r>
              <a:rPr lang="en-AU" sz="3600" dirty="0"/>
              <a:t> Opinion Mining/Extraction</a:t>
            </a:r>
          </a:p>
          <a:p>
            <a:pPr>
              <a:buFont typeface="Wingdings" panose="05000000000000000000" pitchFamily="2" charset="2"/>
              <a:buChar char="v"/>
            </a:pPr>
            <a:r>
              <a:rPr lang="en-AU" sz="3600" dirty="0"/>
              <a:t> </a:t>
            </a:r>
            <a:r>
              <a:rPr lang="en-AU" sz="3600" b="1" u="sng" dirty="0">
                <a:solidFill>
                  <a:srgbClr val="006600"/>
                </a:solidFill>
              </a:rPr>
              <a:t>Topic Modelling</a:t>
            </a:r>
            <a:r>
              <a:rPr lang="en-AU" sz="3600" dirty="0"/>
              <a:t>, Detection, &amp; Trends</a:t>
            </a:r>
          </a:p>
          <a:p>
            <a:pPr>
              <a:buFont typeface="Wingdings" panose="05000000000000000000" pitchFamily="2" charset="2"/>
              <a:buChar char="v"/>
            </a:pPr>
            <a:r>
              <a:rPr lang="en-AU" sz="3600" dirty="0"/>
              <a:t> Content-based clustering &amp; Classification</a:t>
            </a:r>
          </a:p>
          <a:p>
            <a:pPr>
              <a:buFont typeface="Wingdings" panose="05000000000000000000" pitchFamily="2" charset="2"/>
              <a:buChar char="v"/>
            </a:pPr>
            <a:r>
              <a:rPr lang="en-AU" sz="3600" dirty="0"/>
              <a:t> Recommender System</a:t>
            </a:r>
          </a:p>
          <a:p>
            <a:pPr>
              <a:buFont typeface="Wingdings" panose="05000000000000000000" pitchFamily="2" charset="2"/>
              <a:buChar char="v"/>
            </a:pPr>
            <a:r>
              <a:rPr lang="en-AU" sz="3600" dirty="0"/>
              <a:t> Rating &amp; Overviews</a:t>
            </a:r>
          </a:p>
          <a:p>
            <a:pPr>
              <a:buFont typeface="Wingdings" panose="05000000000000000000" pitchFamily="2" charset="2"/>
              <a:buChar char="v"/>
            </a:pPr>
            <a:r>
              <a:rPr lang="en-AU" sz="3600" dirty="0"/>
              <a:t> </a:t>
            </a:r>
            <a:r>
              <a:rPr lang="en-AU" sz="3600" b="1" u="sng" dirty="0">
                <a:solidFill>
                  <a:srgbClr val="006600"/>
                </a:solidFill>
              </a:rPr>
              <a:t>Cluster Labelling</a:t>
            </a:r>
          </a:p>
          <a:p>
            <a:pPr>
              <a:buFont typeface="Wingdings" panose="05000000000000000000" pitchFamily="2" charset="2"/>
              <a:buChar char="v"/>
            </a:pPr>
            <a:r>
              <a:rPr lang="en-AU" sz="3600" dirty="0"/>
              <a:t> etc.</a:t>
            </a:r>
          </a:p>
        </p:txBody>
      </p:sp>
      <p:sp>
        <p:nvSpPr>
          <p:cNvPr id="9" name="Rectangle 8"/>
          <p:cNvSpPr/>
          <p:nvPr/>
        </p:nvSpPr>
        <p:spPr>
          <a:xfrm>
            <a:off x="213360" y="6110516"/>
            <a:ext cx="11765280" cy="369332"/>
          </a:xfrm>
          <a:prstGeom prst="rect">
            <a:avLst/>
          </a:prstGeom>
        </p:spPr>
        <p:txBody>
          <a:bodyPr wrap="square">
            <a:spAutoFit/>
          </a:bodyPr>
          <a:lstStyle/>
          <a:p>
            <a:r>
              <a:rPr lang="en-US" dirty="0"/>
              <a:t> </a:t>
            </a:r>
            <a:endParaRPr lang="en-AU" dirty="0"/>
          </a:p>
        </p:txBody>
      </p:sp>
    </p:spTree>
    <p:extLst>
      <p:ext uri="{BB962C8B-B14F-4D97-AF65-F5344CB8AC3E}">
        <p14:creationId xmlns:p14="http://schemas.microsoft.com/office/powerpoint/2010/main" val="33208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51840"/>
          </a:xfrm>
        </p:spPr>
        <p:txBody>
          <a:bodyPr/>
          <a:lstStyle/>
          <a:p>
            <a:pPr algn="ctr"/>
            <a:r>
              <a:rPr lang="en-AU" dirty="0"/>
              <a:t>Social Media Analytics Challenges</a:t>
            </a:r>
          </a:p>
        </p:txBody>
      </p:sp>
      <p:sp>
        <p:nvSpPr>
          <p:cNvPr id="3" name="Content Placeholder 2"/>
          <p:cNvSpPr>
            <a:spLocks noGrp="1"/>
          </p:cNvSpPr>
          <p:nvPr>
            <p:ph idx="1"/>
          </p:nvPr>
        </p:nvSpPr>
        <p:spPr>
          <a:xfrm>
            <a:off x="0" y="751842"/>
            <a:ext cx="11877040" cy="6177278"/>
          </a:xfrm>
        </p:spPr>
        <p:txBody>
          <a:bodyPr>
            <a:normAutofit/>
          </a:bodyPr>
          <a:lstStyle/>
          <a:p>
            <a:pPr>
              <a:buFont typeface="Wingdings" panose="05000000000000000000" pitchFamily="2" charset="2"/>
              <a:buChar char="v"/>
            </a:pPr>
            <a:r>
              <a:rPr lang="en-AU" sz="3600" dirty="0"/>
              <a:t> Short in lengths</a:t>
            </a:r>
          </a:p>
          <a:p>
            <a:pPr>
              <a:buFont typeface="Wingdings" panose="05000000000000000000" pitchFamily="2" charset="2"/>
              <a:buChar char="v"/>
            </a:pPr>
            <a:r>
              <a:rPr lang="en-AU" sz="3600" dirty="0"/>
              <a:t> Noisy</a:t>
            </a:r>
          </a:p>
          <a:p>
            <a:pPr>
              <a:buFont typeface="Wingdings" panose="05000000000000000000" pitchFamily="2" charset="2"/>
              <a:buChar char="v"/>
            </a:pPr>
            <a:r>
              <a:rPr lang="en-AU" sz="3600" dirty="0"/>
              <a:t> Temporal</a:t>
            </a:r>
          </a:p>
          <a:p>
            <a:pPr>
              <a:buFont typeface="Wingdings" panose="05000000000000000000" pitchFamily="2" charset="2"/>
              <a:buChar char="v"/>
            </a:pPr>
            <a:r>
              <a:rPr lang="en-AU" sz="3600" dirty="0"/>
              <a:t> High-dimensional</a:t>
            </a:r>
          </a:p>
          <a:p>
            <a:pPr>
              <a:buFont typeface="Wingdings" panose="05000000000000000000" pitchFamily="2" charset="2"/>
              <a:buChar char="v"/>
            </a:pPr>
            <a:r>
              <a:rPr lang="en-AU" sz="3600" dirty="0"/>
              <a:t> Fine-grained</a:t>
            </a:r>
          </a:p>
          <a:p>
            <a:pPr>
              <a:buFont typeface="Wingdings" panose="05000000000000000000" pitchFamily="2" charset="2"/>
              <a:buChar char="v"/>
            </a:pPr>
            <a:r>
              <a:rPr lang="en-AU" sz="3600" dirty="0"/>
              <a:t> Large in volume</a:t>
            </a:r>
          </a:p>
          <a:p>
            <a:pPr>
              <a:buFont typeface="Wingdings" panose="05000000000000000000" pitchFamily="2" charset="2"/>
              <a:buChar char="v"/>
            </a:pPr>
            <a:r>
              <a:rPr lang="en-AU" sz="3600" dirty="0"/>
              <a:t> High velocity</a:t>
            </a:r>
          </a:p>
          <a:p>
            <a:pPr>
              <a:buFont typeface="Wingdings" panose="05000000000000000000" pitchFamily="2" charset="2"/>
              <a:buChar char="v"/>
            </a:pPr>
            <a:r>
              <a:rPr lang="en-AU" sz="3600" dirty="0"/>
              <a:t> A lot of external Information</a:t>
            </a:r>
          </a:p>
          <a:p>
            <a:pPr>
              <a:buFont typeface="Wingdings" panose="05000000000000000000" pitchFamily="2" charset="2"/>
              <a:buChar char="v"/>
            </a:pPr>
            <a:r>
              <a:rPr lang="en-AU" sz="3600" dirty="0"/>
              <a:t> Quality </a:t>
            </a:r>
            <a:r>
              <a:rPr lang="en-AU" sz="3600"/>
              <a:t>of data</a:t>
            </a:r>
            <a:endParaRPr lang="en-AU" sz="3600" dirty="0"/>
          </a:p>
        </p:txBody>
      </p:sp>
      <p:sp>
        <p:nvSpPr>
          <p:cNvPr id="9" name="Rectangle 8"/>
          <p:cNvSpPr/>
          <p:nvPr/>
        </p:nvSpPr>
        <p:spPr>
          <a:xfrm>
            <a:off x="213360" y="6110516"/>
            <a:ext cx="11765280" cy="369332"/>
          </a:xfrm>
          <a:prstGeom prst="rect">
            <a:avLst/>
          </a:prstGeom>
        </p:spPr>
        <p:txBody>
          <a:bodyPr wrap="square">
            <a:spAutoFit/>
          </a:bodyPr>
          <a:lstStyle/>
          <a:p>
            <a:r>
              <a:rPr lang="en-US" dirty="0"/>
              <a:t> </a:t>
            </a:r>
            <a:endParaRPr lang="en-AU" dirty="0"/>
          </a:p>
        </p:txBody>
      </p:sp>
    </p:spTree>
    <p:extLst>
      <p:ext uri="{BB962C8B-B14F-4D97-AF65-F5344CB8AC3E}">
        <p14:creationId xmlns:p14="http://schemas.microsoft.com/office/powerpoint/2010/main" val="1896398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CEFEFB8-71C6-4A9E-8EF9-0768355D7E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6331</TotalTime>
  <Words>2717</Words>
  <Application>Microsoft Office PowerPoint</Application>
  <PresentationFormat>Widescreen</PresentationFormat>
  <Paragraphs>224</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Wingdings</vt:lpstr>
      <vt:lpstr>Office Theme</vt:lpstr>
      <vt:lpstr>Introduction to Social Media Analytics (SMA) in Python Taufik Sutanto </vt:lpstr>
      <vt:lpstr>Outline</vt:lpstr>
      <vt:lpstr>Requirements</vt:lpstr>
      <vt:lpstr>Registering Twitter App (Preferably done before the lecture)</vt:lpstr>
      <vt:lpstr>How to use this PowerPoint slides (notes)</vt:lpstr>
      <vt:lpstr>Social Media Analytics (SMA)</vt:lpstr>
      <vt:lpstr>Social Media Analytics Cycle</vt:lpstr>
      <vt:lpstr>Social Media Analytics Techniques</vt:lpstr>
      <vt:lpstr>Social Media Analytics Challenges</vt:lpstr>
      <vt:lpstr>PowerPoint Presentation</vt:lpstr>
      <vt:lpstr>Social Media Crawling</vt:lpstr>
      <vt:lpstr>Crawling by Search</vt:lpstr>
      <vt:lpstr>WordClouds</vt:lpstr>
      <vt:lpstr>PreProcessing</vt:lpstr>
      <vt:lpstr>Crawling &amp; Word Clouds parameters</vt:lpstr>
      <vt:lpstr>Tweet Topics</vt:lpstr>
      <vt:lpstr>Saving &amp; Loading</vt:lpstr>
      <vt:lpstr>Graph </vt:lpstr>
      <vt:lpstr>Social Network Graph in Python</vt:lpstr>
      <vt:lpstr>Centrality Analysis</vt:lpstr>
      <vt:lpstr>Centrality Analysis in Python</vt:lpstr>
      <vt:lpstr>Community Detection</vt:lpstr>
      <vt:lpstr>Community Evaluation using Modularity</vt:lpstr>
      <vt:lpstr>Community Analysis in Python</vt:lpstr>
      <vt:lpstr>Topic Modelling : Latent Dirichlet allocation (LDA)</vt:lpstr>
      <vt:lpstr>Topic Modelling (LDA) in Python</vt:lpstr>
      <vt:lpstr>Concept/Word Links</vt:lpstr>
      <vt:lpstr>Word Links &amp; Other Visualizations Explained</vt:lpstr>
      <vt:lpstr>Save / Backups</vt:lpstr>
      <vt:lpstr>Reminder</vt:lpstr>
      <vt:lpstr>Exercise</vt:lpstr>
      <vt:lpstr>Next week</vt:lpstr>
    </vt:vector>
  </TitlesOfParts>
  <Company>Queensland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Data Miner</dc:title>
  <dc:creator>Taufik Edy Sutanto</dc:creator>
  <cp:keywords/>
  <cp:lastModifiedBy>Reviewer</cp:lastModifiedBy>
  <cp:revision>762</cp:revision>
  <cp:lastPrinted>2023-07-24T14:08:45Z</cp:lastPrinted>
  <dcterms:created xsi:type="dcterms:W3CDTF">2017-02-25T02:50:32Z</dcterms:created>
  <dcterms:modified xsi:type="dcterms:W3CDTF">2024-09-26T04:07:04Z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TC034605309991</vt:lpwstr>
  </property>
</Properties>
</file>